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8"/>
  </p:notesMasterIdLst>
  <p:sldIdLst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1" r:id="rId17"/>
    <p:sldId id="282" r:id="rId18"/>
    <p:sldId id="271" r:id="rId19"/>
    <p:sldId id="283" r:id="rId20"/>
    <p:sldId id="284" r:id="rId21"/>
    <p:sldId id="272" r:id="rId22"/>
    <p:sldId id="273" r:id="rId23"/>
    <p:sldId id="274" r:id="rId24"/>
    <p:sldId id="279" r:id="rId25"/>
    <p:sldId id="280" r:id="rId26"/>
    <p:sldId id="258" r:id="rId27"/>
  </p:sldIdLst>
  <p:sldSz cx="10058400" cy="7772400"/>
  <p:notesSz cx="7315200" cy="96012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F9BAF"/>
    <a:srgbClr val="004151"/>
    <a:srgbClr val="FFFFFF"/>
    <a:srgbClr val="5B6335"/>
    <a:srgbClr val="A1C4D0"/>
    <a:srgbClr val="FFC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2" d="100"/>
          <a:sy n="92" d="100"/>
        </p:scale>
        <p:origin x="1812" y="78"/>
      </p:cViewPr>
      <p:guideLst>
        <p:guide orient="horz" pos="2448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risdm\Documents\EA2011\Temperature%20Sensors%2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risdm\Documents\EA2011\Humidity%20Sensors%2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490068371083256E-2"/>
          <c:y val="4.4692737430167599E-2"/>
          <c:w val="0.78018680535303453"/>
          <c:h val="0.82313389597250064"/>
        </c:manualLayout>
      </c:layout>
      <c:scatterChart>
        <c:scatterStyle val="smoothMarker"/>
        <c:varyColors val="0"/>
        <c:ser>
          <c:idx val="0"/>
          <c:order val="0"/>
          <c:tx>
            <c:v>A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Sheet1!$B$2:$B$14</c:f>
              <c:numCache>
                <c:formatCode>General</c:formatCode>
                <c:ptCount val="13"/>
                <c:pt idx="0">
                  <c:v>832</c:v>
                </c:pt>
                <c:pt idx="1">
                  <c:v>839</c:v>
                </c:pt>
                <c:pt idx="2">
                  <c:v>849</c:v>
                </c:pt>
                <c:pt idx="3">
                  <c:v>857</c:v>
                </c:pt>
                <c:pt idx="4">
                  <c:v>867</c:v>
                </c:pt>
                <c:pt idx="5">
                  <c:v>877</c:v>
                </c:pt>
                <c:pt idx="6">
                  <c:v>887</c:v>
                </c:pt>
                <c:pt idx="7">
                  <c:v>896</c:v>
                </c:pt>
                <c:pt idx="8">
                  <c:v>906</c:v>
                </c:pt>
                <c:pt idx="9">
                  <c:v>916</c:v>
                </c:pt>
                <c:pt idx="10">
                  <c:v>926</c:v>
                </c:pt>
                <c:pt idx="11">
                  <c:v>935</c:v>
                </c:pt>
                <c:pt idx="12">
                  <c:v>944</c:v>
                </c:pt>
              </c:numCache>
            </c:numRef>
          </c:xVal>
          <c:yVal>
            <c:numRef>
              <c:f>Sheet1!$A$2:$A$14</c:f>
              <c:numCache>
                <c:formatCode>General</c:formatCode>
                <c:ptCount val="13"/>
                <c:pt idx="0">
                  <c:v>20.7</c:v>
                </c:pt>
                <c:pt idx="1">
                  <c:v>25.4</c:v>
                </c:pt>
                <c:pt idx="2">
                  <c:v>30.5</c:v>
                </c:pt>
                <c:pt idx="3">
                  <c:v>35.6</c:v>
                </c:pt>
                <c:pt idx="4">
                  <c:v>40.299999999999997</c:v>
                </c:pt>
                <c:pt idx="5">
                  <c:v>45.2</c:v>
                </c:pt>
                <c:pt idx="6">
                  <c:v>50.4</c:v>
                </c:pt>
                <c:pt idx="7">
                  <c:v>55.3</c:v>
                </c:pt>
                <c:pt idx="8">
                  <c:v>60.3</c:v>
                </c:pt>
                <c:pt idx="9">
                  <c:v>65.5</c:v>
                </c:pt>
                <c:pt idx="10">
                  <c:v>70.099999999999994</c:v>
                </c:pt>
                <c:pt idx="11">
                  <c:v>75.2</c:v>
                </c:pt>
                <c:pt idx="12">
                  <c:v>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4A6-4DA7-843F-D3D7769DC7D1}"/>
            </c:ext>
          </c:extLst>
        </c:ser>
        <c:ser>
          <c:idx val="1"/>
          <c:order val="1"/>
          <c:tx>
            <c:v>B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Sheet1!$C$2:$C$14</c:f>
              <c:numCache>
                <c:formatCode>General</c:formatCode>
                <c:ptCount val="13"/>
                <c:pt idx="0">
                  <c:v>835</c:v>
                </c:pt>
                <c:pt idx="1">
                  <c:v>842</c:v>
                </c:pt>
                <c:pt idx="2">
                  <c:v>852</c:v>
                </c:pt>
                <c:pt idx="3">
                  <c:v>860</c:v>
                </c:pt>
                <c:pt idx="4">
                  <c:v>871</c:v>
                </c:pt>
                <c:pt idx="5">
                  <c:v>880</c:v>
                </c:pt>
                <c:pt idx="6">
                  <c:v>889</c:v>
                </c:pt>
                <c:pt idx="7">
                  <c:v>900</c:v>
                </c:pt>
                <c:pt idx="8">
                  <c:v>909</c:v>
                </c:pt>
                <c:pt idx="9">
                  <c:v>920</c:v>
                </c:pt>
                <c:pt idx="10">
                  <c:v>929</c:v>
                </c:pt>
                <c:pt idx="11">
                  <c:v>940</c:v>
                </c:pt>
                <c:pt idx="12">
                  <c:v>948</c:v>
                </c:pt>
              </c:numCache>
            </c:numRef>
          </c:xVal>
          <c:yVal>
            <c:numRef>
              <c:f>Sheet1!$A$2:$A$14</c:f>
              <c:numCache>
                <c:formatCode>General</c:formatCode>
                <c:ptCount val="13"/>
                <c:pt idx="0">
                  <c:v>20.7</c:v>
                </c:pt>
                <c:pt idx="1">
                  <c:v>25.4</c:v>
                </c:pt>
                <c:pt idx="2">
                  <c:v>30.5</c:v>
                </c:pt>
                <c:pt idx="3">
                  <c:v>35.6</c:v>
                </c:pt>
                <c:pt idx="4">
                  <c:v>40.299999999999997</c:v>
                </c:pt>
                <c:pt idx="5">
                  <c:v>45.2</c:v>
                </c:pt>
                <c:pt idx="6">
                  <c:v>50.4</c:v>
                </c:pt>
                <c:pt idx="7">
                  <c:v>55.3</c:v>
                </c:pt>
                <c:pt idx="8">
                  <c:v>60.3</c:v>
                </c:pt>
                <c:pt idx="9">
                  <c:v>65.5</c:v>
                </c:pt>
                <c:pt idx="10">
                  <c:v>70.099999999999994</c:v>
                </c:pt>
                <c:pt idx="11">
                  <c:v>75.2</c:v>
                </c:pt>
                <c:pt idx="12">
                  <c:v>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4A6-4DA7-843F-D3D7769DC7D1}"/>
            </c:ext>
          </c:extLst>
        </c:ser>
        <c:ser>
          <c:idx val="2"/>
          <c:order val="2"/>
          <c:tx>
            <c:v>C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Sheet1!$D$2:$D$14</c:f>
              <c:numCache>
                <c:formatCode>General</c:formatCode>
                <c:ptCount val="13"/>
                <c:pt idx="0">
                  <c:v>854</c:v>
                </c:pt>
                <c:pt idx="1">
                  <c:v>861</c:v>
                </c:pt>
                <c:pt idx="2">
                  <c:v>871</c:v>
                </c:pt>
                <c:pt idx="3">
                  <c:v>881</c:v>
                </c:pt>
                <c:pt idx="4">
                  <c:v>892</c:v>
                </c:pt>
                <c:pt idx="5">
                  <c:v>901</c:v>
                </c:pt>
                <c:pt idx="6">
                  <c:v>910</c:v>
                </c:pt>
                <c:pt idx="7">
                  <c:v>922</c:v>
                </c:pt>
                <c:pt idx="8">
                  <c:v>933</c:v>
                </c:pt>
                <c:pt idx="9">
                  <c:v>942</c:v>
                </c:pt>
                <c:pt idx="10">
                  <c:v>952</c:v>
                </c:pt>
                <c:pt idx="11">
                  <c:v>961</c:v>
                </c:pt>
                <c:pt idx="12">
                  <c:v>969</c:v>
                </c:pt>
              </c:numCache>
            </c:numRef>
          </c:xVal>
          <c:yVal>
            <c:numRef>
              <c:f>Sheet1!$A$2:$A$14</c:f>
              <c:numCache>
                <c:formatCode>General</c:formatCode>
                <c:ptCount val="13"/>
                <c:pt idx="0">
                  <c:v>20.7</c:v>
                </c:pt>
                <c:pt idx="1">
                  <c:v>25.4</c:v>
                </c:pt>
                <c:pt idx="2">
                  <c:v>30.5</c:v>
                </c:pt>
                <c:pt idx="3">
                  <c:v>35.6</c:v>
                </c:pt>
                <c:pt idx="4">
                  <c:v>40.299999999999997</c:v>
                </c:pt>
                <c:pt idx="5">
                  <c:v>45.2</c:v>
                </c:pt>
                <c:pt idx="6">
                  <c:v>50.4</c:v>
                </c:pt>
                <c:pt idx="7">
                  <c:v>55.3</c:v>
                </c:pt>
                <c:pt idx="8">
                  <c:v>60.3</c:v>
                </c:pt>
                <c:pt idx="9">
                  <c:v>65.5</c:v>
                </c:pt>
                <c:pt idx="10">
                  <c:v>70.099999999999994</c:v>
                </c:pt>
                <c:pt idx="11">
                  <c:v>75.2</c:v>
                </c:pt>
                <c:pt idx="12">
                  <c:v>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4A6-4DA7-843F-D3D7769DC7D1}"/>
            </c:ext>
          </c:extLst>
        </c:ser>
        <c:ser>
          <c:idx val="3"/>
          <c:order val="3"/>
          <c:tx>
            <c:v>D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Sheet1!$E$2:$E$14</c:f>
              <c:numCache>
                <c:formatCode>General</c:formatCode>
                <c:ptCount val="13"/>
                <c:pt idx="0">
                  <c:v>895</c:v>
                </c:pt>
                <c:pt idx="1">
                  <c:v>902</c:v>
                </c:pt>
                <c:pt idx="2">
                  <c:v>912</c:v>
                </c:pt>
                <c:pt idx="3">
                  <c:v>924</c:v>
                </c:pt>
                <c:pt idx="4">
                  <c:v>933</c:v>
                </c:pt>
                <c:pt idx="5">
                  <c:v>943</c:v>
                </c:pt>
                <c:pt idx="6">
                  <c:v>953</c:v>
                </c:pt>
                <c:pt idx="7">
                  <c:v>964</c:v>
                </c:pt>
                <c:pt idx="8">
                  <c:v>975</c:v>
                </c:pt>
                <c:pt idx="9">
                  <c:v>986</c:v>
                </c:pt>
                <c:pt idx="10">
                  <c:v>996</c:v>
                </c:pt>
                <c:pt idx="11">
                  <c:v>1005</c:v>
                </c:pt>
                <c:pt idx="12">
                  <c:v>1016</c:v>
                </c:pt>
              </c:numCache>
            </c:numRef>
          </c:xVal>
          <c:yVal>
            <c:numRef>
              <c:f>Sheet1!$A$2:$A$14</c:f>
              <c:numCache>
                <c:formatCode>General</c:formatCode>
                <c:ptCount val="13"/>
                <c:pt idx="0">
                  <c:v>20.7</c:v>
                </c:pt>
                <c:pt idx="1">
                  <c:v>25.4</c:v>
                </c:pt>
                <c:pt idx="2">
                  <c:v>30.5</c:v>
                </c:pt>
                <c:pt idx="3">
                  <c:v>35.6</c:v>
                </c:pt>
                <c:pt idx="4">
                  <c:v>40.299999999999997</c:v>
                </c:pt>
                <c:pt idx="5">
                  <c:v>45.2</c:v>
                </c:pt>
                <c:pt idx="6">
                  <c:v>50.4</c:v>
                </c:pt>
                <c:pt idx="7">
                  <c:v>55.3</c:v>
                </c:pt>
                <c:pt idx="8">
                  <c:v>60.3</c:v>
                </c:pt>
                <c:pt idx="9">
                  <c:v>65.5</c:v>
                </c:pt>
                <c:pt idx="10">
                  <c:v>70.099999999999994</c:v>
                </c:pt>
                <c:pt idx="11">
                  <c:v>75.2</c:v>
                </c:pt>
                <c:pt idx="12">
                  <c:v>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4A6-4DA7-843F-D3D7769DC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255728"/>
        <c:axId val="476257696"/>
      </c:scatterChart>
      <c:valAx>
        <c:axId val="476255728"/>
        <c:scaling>
          <c:orientation val="minMax"/>
          <c:min val="7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Resistance (Ohms)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257696"/>
        <c:crosses val="autoZero"/>
        <c:crossBetween val="midCat"/>
      </c:valAx>
      <c:valAx>
        <c:axId val="47625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(deg. Celsius)</a:t>
                </a:r>
              </a:p>
            </c:rich>
          </c:tx>
          <c:layout>
            <c:manualLayout>
              <c:xMode val="edge"/>
              <c:yMode val="edge"/>
              <c:x val="0"/>
              <c:y val="0.199171687410925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255728"/>
        <c:crossesAt val="0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PVA coated Optomec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Sheet1!$A$2:$A$7</c:f>
              <c:numCache>
                <c:formatCode>General</c:formatCode>
                <c:ptCount val="6"/>
                <c:pt idx="0">
                  <c:v>37.5</c:v>
                </c:pt>
                <c:pt idx="1">
                  <c:v>49.4</c:v>
                </c:pt>
                <c:pt idx="2">
                  <c:v>58.2</c:v>
                </c:pt>
                <c:pt idx="3">
                  <c:v>70.5</c:v>
                </c:pt>
                <c:pt idx="4">
                  <c:v>76.599999999999994</c:v>
                </c:pt>
                <c:pt idx="5">
                  <c:v>82.7</c:v>
                </c:pt>
              </c:numCache>
            </c:numRef>
          </c:xVal>
          <c:yVal>
            <c:numRef>
              <c:f>Sheet1!$B$2:$B$7</c:f>
              <c:numCache>
                <c:formatCode>#,##0</c:formatCode>
                <c:ptCount val="6"/>
                <c:pt idx="0">
                  <c:v>9470000</c:v>
                </c:pt>
                <c:pt idx="1">
                  <c:v>9210000</c:v>
                </c:pt>
                <c:pt idx="2">
                  <c:v>320100</c:v>
                </c:pt>
                <c:pt idx="3">
                  <c:v>108800</c:v>
                </c:pt>
                <c:pt idx="4">
                  <c:v>84200</c:v>
                </c:pt>
                <c:pt idx="5">
                  <c:v>45530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BBA-4233-8F00-A23F3DCCF4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2776936"/>
        <c:axId val="412776280"/>
      </c:scatterChart>
      <c:valAx>
        <c:axId val="412776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RH 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776280"/>
        <c:crosses val="autoZero"/>
        <c:crossBetween val="midCat"/>
      </c:valAx>
      <c:valAx>
        <c:axId val="412776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Resistance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776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2C3B538-078E-4756-BA43-66C3CF71F261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B90F43B-87B0-48C1-B2C6-2A2D7EFCBC9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D5CBF-9B81-45B0-B7FF-B5A3F5EE8F6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05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68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726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890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0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0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0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0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8905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C330BD-F6EC-4BB6-8954-D05CBE540B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8905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106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982" y="4418700"/>
            <a:ext cx="5606440" cy="4605757"/>
          </a:xfrm>
        </p:spPr>
        <p:txBody>
          <a:bodyPr/>
          <a:lstStyle/>
          <a:p>
            <a:r>
              <a:rPr lang="en-US" altLang="en-US" sz="1600" dirty="0" smtClean="0"/>
              <a:t>PCB’s are the foundation of most electronic systems.</a:t>
            </a:r>
          </a:p>
          <a:p>
            <a:r>
              <a:rPr lang="en-US" altLang="en-US" sz="1600" dirty="0" smtClean="0"/>
              <a:t>Manufacturing is a complex sequence of photolithographic, chemical and mechanical processes using specialized equipment in a dedicated facility.</a:t>
            </a:r>
          </a:p>
          <a:p>
            <a:endParaRPr lang="en-US" altLang="en-US" sz="1600" dirty="0" smtClean="0"/>
          </a:p>
          <a:p>
            <a:r>
              <a:rPr lang="en-US" altLang="en-US" sz="1600" dirty="0" smtClean="0"/>
              <a:t>Generates waste – long lead times </a:t>
            </a:r>
            <a:endParaRPr lang="en-US" altLang="en-US" sz="1800" dirty="0"/>
          </a:p>
          <a:p>
            <a:endParaRPr lang="en-US" altLang="en-US" sz="1600" dirty="0" smtClean="0"/>
          </a:p>
          <a:p>
            <a:r>
              <a:rPr lang="en-US" altLang="en-US" sz="1600" dirty="0" smtClean="0"/>
              <a:t>This investigation explores combining 3D printing with conductive paste to yield:</a:t>
            </a:r>
            <a:endParaRPr lang="en-US" altLang="en-US" sz="1600" dirty="0"/>
          </a:p>
          <a:p>
            <a:pPr lvl="1"/>
            <a:r>
              <a:rPr lang="en-US" altLang="en-US" sz="1400" dirty="0" smtClean="0"/>
              <a:t>Reduction in </a:t>
            </a:r>
            <a:r>
              <a:rPr lang="en-US" altLang="en-US" sz="1400" dirty="0"/>
              <a:t>Process Steps – </a:t>
            </a:r>
            <a:r>
              <a:rPr lang="en-US" altLang="en-US" sz="1400" dirty="0" smtClean="0"/>
              <a:t>from &gt;50 to &lt; 10</a:t>
            </a:r>
            <a:endParaRPr lang="en-US" altLang="en-US" sz="1400" dirty="0"/>
          </a:p>
          <a:p>
            <a:pPr lvl="1"/>
            <a:r>
              <a:rPr lang="en-US" altLang="en-US" sz="1400" dirty="0"/>
              <a:t>Eliminate waste – no water or chemical processes</a:t>
            </a:r>
          </a:p>
          <a:p>
            <a:pPr lvl="1"/>
            <a:r>
              <a:rPr lang="en-US" altLang="en-US" sz="1400" dirty="0"/>
              <a:t>Facilitate point of use </a:t>
            </a:r>
            <a:r>
              <a:rPr lang="en-US" altLang="en-US" sz="1400" dirty="0" smtClean="0"/>
              <a:t>manufacturing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– </a:t>
            </a:r>
            <a:r>
              <a:rPr lang="en-US" altLang="en-US" sz="1400" dirty="0"/>
              <a:t>small foot print</a:t>
            </a:r>
          </a:p>
          <a:p>
            <a:pPr lvl="1"/>
            <a:r>
              <a:rPr lang="en-US" altLang="en-US" sz="1400" dirty="0"/>
              <a:t>Multipurpose equipment and materials</a:t>
            </a:r>
          </a:p>
          <a:p>
            <a:endParaRPr lang="en-US" alt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04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83850C-F003-4F1B-8288-53EADD25AB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04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523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Final result:</a:t>
            </a:r>
          </a:p>
          <a:p>
            <a:pPr marL="282499" indent="-282499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2499" indent="-282499">
              <a:buFont typeface="Arial" panose="020B0604020202020204" pitchFamily="34" charset="0"/>
              <a:buChar char="•"/>
            </a:pPr>
            <a:r>
              <a:rPr lang="en-US" sz="1800" dirty="0"/>
              <a:t>Pads, conductors, through connects</a:t>
            </a:r>
          </a:p>
          <a:p>
            <a:pPr marL="282499" indent="-282499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2499" indent="-282499">
              <a:buFont typeface="Arial" panose="020B0604020202020204" pitchFamily="34" charset="0"/>
              <a:buChar char="•"/>
            </a:pPr>
            <a:r>
              <a:rPr lang="en-US" sz="1800" dirty="0"/>
              <a:t>Ready for assembly</a:t>
            </a:r>
          </a:p>
          <a:p>
            <a:pPr marL="282499" indent="-282499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2499" indent="-282499">
              <a:buFont typeface="Arial" panose="020B0604020202020204" pitchFamily="34" charset="0"/>
              <a:buChar char="•"/>
            </a:pPr>
            <a:r>
              <a:rPr lang="en-US" sz="1800" dirty="0"/>
              <a:t>Assembled one sample using conductive silver adhesive</a:t>
            </a:r>
          </a:p>
          <a:p>
            <a:pPr marL="282499" indent="-282499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2499" indent="-282499">
              <a:buFont typeface="Arial" panose="020B0604020202020204" pitchFamily="34" charset="0"/>
              <a:buChar char="•"/>
            </a:pPr>
            <a:r>
              <a:rPr lang="en-US" sz="1800" dirty="0"/>
              <a:t>ABS like dielectric does not hold up to eutectic solder temperatures</a:t>
            </a:r>
          </a:p>
          <a:p>
            <a:pPr marL="282499" indent="-282499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04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83850C-F003-4F1B-8288-53EADD25AB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04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1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6916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ED641-BFA4-4F3E-B63D-103E94B99813}" type="datetime1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393D-3738-404E-A192-111B799D64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DA41-9E86-4FA8-B87B-88006C222595}" type="datetime1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393D-3738-404E-A192-111B799D64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438400" y="7229868"/>
            <a:ext cx="5029200" cy="313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900" b="1" dirty="0" smtClean="0">
                <a:latin typeface="Arial "/>
              </a:rPr>
              <a:t>Statement A: Approved for Public Release; Distribution is unlimited.</a:t>
            </a:r>
          </a:p>
          <a:p>
            <a:pPr algn="ctr" eaLnBrk="1" hangingPunct="1">
              <a:lnSpc>
                <a:spcPct val="80000"/>
              </a:lnSpc>
            </a:pPr>
            <a:endParaRPr lang="en-US" altLang="en-US" sz="900" b="1" dirty="0">
              <a:latin typeface="Arial 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E6132-9FF3-48B3-8768-A27DA798451D}" type="datetime1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393D-3738-404E-A192-111B799D64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3562" y="2054648"/>
            <a:ext cx="4894738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5941" y="2054648"/>
            <a:ext cx="4894739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6CDA-7C7D-41B3-A374-E9DBFB7A6DDB}" type="datetime1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393D-3738-404E-A192-111B799D64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1F42D-6124-4EAB-8D6B-4E467BC8165D}" type="datetime1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393D-3738-404E-A192-111B799D64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438400" y="7229868"/>
            <a:ext cx="5029200" cy="313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900" b="1" dirty="0" smtClean="0">
                <a:latin typeface="Arial "/>
              </a:rPr>
              <a:t>Statement A: Approved for Public Release; Distribution is unlimited.</a:t>
            </a:r>
          </a:p>
          <a:p>
            <a:pPr algn="ctr" eaLnBrk="1" hangingPunct="1">
              <a:lnSpc>
                <a:spcPct val="80000"/>
              </a:lnSpc>
            </a:pPr>
            <a:endParaRPr lang="en-US" altLang="en-US" sz="900" b="1" dirty="0">
              <a:latin typeface="Arial 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0" y="609600"/>
            <a:ext cx="7467600" cy="685800"/>
          </a:xfrm>
        </p:spPr>
        <p:txBody>
          <a:bodyPr>
            <a:normAutofit/>
          </a:bodyPr>
          <a:lstStyle>
            <a:lvl1pPr algn="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16" y="7306637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3F92943-12B5-4FBD-B0DC-4FDFDCC8BEE0}" type="datetime1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48204" y="7224646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AE9393D-3738-404E-A192-111B799D64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438400" y="7229868"/>
            <a:ext cx="5029200" cy="313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900" b="1" dirty="0" smtClean="0">
                <a:latin typeface="Arial "/>
              </a:rPr>
              <a:t>Statement A: Approved for Public Release; Distribution is unlimited.</a:t>
            </a:r>
          </a:p>
          <a:p>
            <a:pPr algn="ctr" eaLnBrk="1" hangingPunct="1">
              <a:lnSpc>
                <a:spcPct val="80000"/>
              </a:lnSpc>
            </a:pPr>
            <a:endParaRPr lang="en-US" altLang="en-US" sz="900" b="1" dirty="0">
              <a:latin typeface="Arial 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1200" y="619991"/>
            <a:ext cx="7848600" cy="6858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981200"/>
            <a:ext cx="9052560" cy="4961785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6" y="7306637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462B06-98C5-4B6B-B54A-90AD501A6108}" type="datetime1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48204" y="7224646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AE9393D-3738-404E-A192-111B799D64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438400" y="7229868"/>
            <a:ext cx="5029200" cy="313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900" b="1" dirty="0" smtClean="0">
                <a:latin typeface="Arial "/>
              </a:rPr>
              <a:t>Statement A: Approved for Public Release; Distribution is unlimited.</a:t>
            </a:r>
          </a:p>
          <a:p>
            <a:pPr algn="ctr" eaLnBrk="1" hangingPunct="1">
              <a:lnSpc>
                <a:spcPct val="80000"/>
              </a:lnSpc>
            </a:pPr>
            <a:endParaRPr lang="en-US" altLang="en-US" sz="900" b="1" dirty="0">
              <a:latin typeface="Arial 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hf hdr="0"/>
  <p:txStyles>
    <p:titleStyle>
      <a:lvl1pPr algn="r" defTabSz="1018824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18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16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microsoft.com/office/2007/relationships/hdphoto" Target="../media/hdphoto1.wdp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rane cove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3F70CF-2E4D-4550-A80F-3933C034C567}"/>
              </a:ext>
            </a:extLst>
          </p:cNvPr>
          <p:cNvSpPr txBox="1"/>
          <p:nvPr/>
        </p:nvSpPr>
        <p:spPr>
          <a:xfrm>
            <a:off x="23149" y="457200"/>
            <a:ext cx="1005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dirty="0">
                <a:solidFill>
                  <a:srgbClr val="5F9BAF"/>
                </a:solidFill>
                <a:latin typeface="Arial" pitchFamily="34" charset="0"/>
                <a:cs typeface="Arial" pitchFamily="34" charset="0"/>
              </a:rPr>
              <a:t>NSWC Crane </a:t>
            </a:r>
            <a:r>
              <a:rPr lang="en-US" altLang="en-US" sz="3600" b="1" dirty="0" smtClean="0">
                <a:solidFill>
                  <a:srgbClr val="5F9BAF"/>
                </a:solidFill>
                <a:latin typeface="Arial" pitchFamily="34" charset="0"/>
                <a:cs typeface="Arial" pitchFamily="34" charset="0"/>
              </a:rPr>
              <a:t>Printed Electronics</a:t>
            </a:r>
            <a:endParaRPr lang="en-US" altLang="en-US" sz="3600" b="1" dirty="0">
              <a:solidFill>
                <a:srgbClr val="5F9BAF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200" b="1" i="1" dirty="0">
                <a:solidFill>
                  <a:srgbClr val="004151"/>
                </a:solidFill>
                <a:latin typeface="Arial" pitchFamily="34" charset="0"/>
                <a:cs typeface="Arial" pitchFamily="34" charset="0"/>
              </a:rPr>
              <a:t>Presented by</a:t>
            </a:r>
            <a:r>
              <a:rPr lang="en-US" altLang="en-US" sz="2200" b="1" i="1" dirty="0" smtClean="0">
                <a:solidFill>
                  <a:srgbClr val="004151"/>
                </a:solidFill>
                <a:latin typeface="Arial" pitchFamily="34" charset="0"/>
                <a:cs typeface="Arial" pitchFamily="34" charset="0"/>
              </a:rPr>
              <a:t>: Steve Vetter</a:t>
            </a:r>
            <a:endParaRPr lang="en-US" sz="2200" dirty="0">
              <a:solidFill>
                <a:srgbClr val="00415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1DD836-FA25-4B72-A042-CCA641E16F81}"/>
              </a:ext>
            </a:extLst>
          </p:cNvPr>
          <p:cNvGrpSpPr/>
          <p:nvPr/>
        </p:nvGrpSpPr>
        <p:grpSpPr>
          <a:xfrm>
            <a:off x="228600" y="5638800"/>
            <a:ext cx="9702480" cy="523220"/>
            <a:chOff x="228600" y="5348645"/>
            <a:chExt cx="9702480" cy="5232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958101-5852-4AD9-8931-09D2E4985E56}"/>
                </a:ext>
              </a:extLst>
            </p:cNvPr>
            <p:cNvSpPr txBox="1"/>
            <p:nvPr/>
          </p:nvSpPr>
          <p:spPr>
            <a:xfrm>
              <a:off x="228600" y="5348645"/>
              <a:ext cx="26661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err="1">
                  <a:solidFill>
                    <a:srgbClr val="004151"/>
                  </a:solidFill>
                  <a:latin typeface="Arial" pitchFamily="34" charset="0"/>
                  <a:cs typeface="Arial" pitchFamily="34" charset="0"/>
                </a:rPr>
                <a:t>CAPT</a:t>
              </a:r>
              <a:r>
                <a:rPr lang="en-US" sz="1400" b="1" i="1" dirty="0">
                  <a:solidFill>
                    <a:srgbClr val="004151"/>
                  </a:solidFill>
                  <a:latin typeface="Arial" pitchFamily="34" charset="0"/>
                  <a:cs typeface="Arial" pitchFamily="34" charset="0"/>
                </a:rPr>
                <a:t> Mark </a:t>
              </a:r>
              <a:r>
                <a:rPr lang="en-US" sz="1400" b="1" i="1" dirty="0" err="1">
                  <a:solidFill>
                    <a:srgbClr val="004151"/>
                  </a:solidFill>
                  <a:latin typeface="Arial" pitchFamily="34" charset="0"/>
                  <a:cs typeface="Arial" pitchFamily="34" charset="0"/>
                </a:rPr>
                <a:t>Oesterreich</a:t>
              </a:r>
              <a:r>
                <a:rPr lang="en-US" sz="1400" b="1" i="1" dirty="0">
                  <a:solidFill>
                    <a:srgbClr val="00415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1400" b="1" i="1" dirty="0" err="1">
                  <a:solidFill>
                    <a:srgbClr val="004151"/>
                  </a:solidFill>
                  <a:latin typeface="Arial" pitchFamily="34" charset="0"/>
                  <a:cs typeface="Arial" pitchFamily="34" charset="0"/>
                </a:rPr>
                <a:t>USN</a:t>
              </a:r>
              <a:endParaRPr lang="en-US" sz="1400" b="1" i="1" dirty="0">
                <a:solidFill>
                  <a:srgbClr val="00415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400" b="1" i="1" dirty="0">
                  <a:solidFill>
                    <a:srgbClr val="004151"/>
                  </a:solidFill>
                  <a:latin typeface="Arial" pitchFamily="34" charset="0"/>
                  <a:cs typeface="Arial" pitchFamily="34" charset="0"/>
                </a:rPr>
                <a:t>Commanding </a:t>
              </a:r>
              <a:r>
                <a:rPr lang="en-US" sz="1400" b="1" i="1" dirty="0" smtClean="0">
                  <a:solidFill>
                    <a:srgbClr val="004151"/>
                  </a:solidFill>
                  <a:latin typeface="Arial" pitchFamily="34" charset="0"/>
                  <a:cs typeface="Arial" pitchFamily="34" charset="0"/>
                </a:rPr>
                <a:t>Officer </a:t>
              </a:r>
              <a:endParaRPr lang="en-US" sz="1400" b="1" i="1" dirty="0">
                <a:solidFill>
                  <a:srgbClr val="00415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3DB9B6-47C0-4F92-A694-DD986F7D4B86}"/>
                </a:ext>
              </a:extLst>
            </p:cNvPr>
            <p:cNvSpPr txBox="1"/>
            <p:nvPr/>
          </p:nvSpPr>
          <p:spPr>
            <a:xfrm>
              <a:off x="8001000" y="5348645"/>
              <a:ext cx="1930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rgbClr val="004151"/>
                  </a:solidFill>
                  <a:latin typeface="Arial" pitchFamily="34" charset="0"/>
                  <a:cs typeface="Arial" pitchFamily="34" charset="0"/>
                </a:rPr>
                <a:t>Dr. Brett </a:t>
              </a:r>
              <a:r>
                <a:rPr lang="en-US" sz="1400" b="1" i="1" dirty="0" err="1">
                  <a:solidFill>
                    <a:srgbClr val="004151"/>
                  </a:solidFill>
                  <a:latin typeface="Arial" pitchFamily="34" charset="0"/>
                  <a:cs typeface="Arial" pitchFamily="34" charset="0"/>
                </a:rPr>
                <a:t>Seidle</a:t>
              </a:r>
              <a:r>
                <a:rPr lang="en-US" sz="1400" b="1" i="1" dirty="0">
                  <a:solidFill>
                    <a:srgbClr val="004151"/>
                  </a:solidFill>
                  <a:latin typeface="Arial" pitchFamily="34" charset="0"/>
                  <a:cs typeface="Arial" pitchFamily="34" charset="0"/>
                </a:rPr>
                <a:t>, SES</a:t>
              </a:r>
            </a:p>
            <a:p>
              <a:r>
                <a:rPr lang="en-US" sz="1400" b="1" i="1" dirty="0">
                  <a:solidFill>
                    <a:srgbClr val="004151"/>
                  </a:solidFill>
                  <a:latin typeface="Arial" pitchFamily="34" charset="0"/>
                  <a:cs typeface="Arial" pitchFamily="34" charset="0"/>
                </a:rPr>
                <a:t>Technical </a:t>
              </a:r>
              <a:r>
                <a:rPr lang="en-US" sz="1400" b="1" i="1" dirty="0" smtClean="0">
                  <a:solidFill>
                    <a:srgbClr val="004151"/>
                  </a:solidFill>
                  <a:latin typeface="Arial" pitchFamily="34" charset="0"/>
                  <a:cs typeface="Arial" pitchFamily="34" charset="0"/>
                </a:rPr>
                <a:t>Director</a:t>
              </a:r>
              <a:endParaRPr lang="en-US" sz="1400" b="1" i="1" dirty="0">
                <a:solidFill>
                  <a:srgbClr val="00415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438400" y="7162800"/>
            <a:ext cx="5029200" cy="313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900" b="1" dirty="0" smtClean="0">
                <a:latin typeface="Arial "/>
              </a:rPr>
              <a:t>Statement A: Approved for Public Release; Distribution is unlimited.</a:t>
            </a:r>
          </a:p>
          <a:p>
            <a:pPr algn="ctr" eaLnBrk="1" hangingPunct="1">
              <a:lnSpc>
                <a:spcPct val="80000"/>
              </a:lnSpc>
            </a:pPr>
            <a:endParaRPr lang="en-US" altLang="en-US" sz="900" b="1" dirty="0">
              <a:latin typeface="Arial 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16" y="7294755"/>
            <a:ext cx="2346960" cy="413808"/>
          </a:xfrm>
        </p:spPr>
        <p:txBody>
          <a:bodyPr/>
          <a:lstStyle/>
          <a:p>
            <a:fld id="{DB7C0A59-BD1E-4DA5-A147-0282B74181FF}" type="datetime1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95401" y="7162800"/>
            <a:ext cx="77724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10058400" cy="533400"/>
          </a:xfrm>
        </p:spPr>
        <p:txBody>
          <a:bodyPr>
            <a:normAutofit/>
          </a:bodyPr>
          <a:lstStyle/>
          <a:p>
            <a:r>
              <a:rPr lang="en-US" dirty="0"/>
              <a:t>Printed Electronics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912" y="1371600"/>
            <a:ext cx="9648325" cy="5612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/>
              <a:t>Optomec</a:t>
            </a:r>
            <a:r>
              <a:rPr lang="en-US" sz="2400" dirty="0" smtClean="0"/>
              <a:t> </a:t>
            </a:r>
            <a:r>
              <a:rPr lang="en-US" sz="2400" dirty="0"/>
              <a:t>AJ-5X Aerosol Jet </a:t>
            </a:r>
            <a:r>
              <a:rPr lang="en-US" sz="2400" dirty="0" smtClean="0"/>
              <a:t>Printer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62330"/>
            <a:ext cx="6874452" cy="365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52912" y="5517953"/>
            <a:ext cx="8887146" cy="1721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35" tIns="50917" rIns="101835" bIns="50917" numCol="1" anchor="t" anchorCtr="0" compatLnSpc="1">
            <a:prstTxWarp prst="textNoShape">
              <a:avLst/>
            </a:prstTxWarp>
          </a:bodyPr>
          <a:lstStyle>
            <a:lvl1pPr marL="382409" indent="-382409" algn="l" defTabSz="1018699" rtl="0" fontAlgn="base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26702" indent="-317352" algn="l" defTabSz="1018699" rtl="0" fontAlgn="base">
              <a:spcBef>
                <a:spcPct val="20000"/>
              </a:spcBef>
              <a:spcAft>
                <a:spcPct val="0"/>
              </a:spcAft>
              <a:buChar char="–"/>
              <a:defRPr sz="2500" b="1">
                <a:solidFill>
                  <a:schemeClr val="bg2"/>
                </a:solidFill>
                <a:latin typeface="+mn-lt"/>
              </a:defRPr>
            </a:lvl2pPr>
            <a:lvl3pPr marL="1272580" indent="-253884" algn="l" defTabSz="1018699" rtl="0" fontAlgn="base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2"/>
                </a:solidFill>
                <a:latin typeface="+mn-lt"/>
              </a:defRPr>
            </a:lvl3pPr>
            <a:lvl4pPr marL="1781930" indent="-253884" algn="l" defTabSz="1018699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2"/>
                </a:solidFill>
                <a:latin typeface="+mn-lt"/>
              </a:defRPr>
            </a:lvl4pPr>
            <a:lvl5pPr marL="2291278" indent="-253884" algn="l" defTabSz="1018699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2"/>
                </a:solidFill>
                <a:latin typeface="+mn-lt"/>
              </a:defRPr>
            </a:lvl5pPr>
            <a:lvl6pPr marL="2748262" indent="-253884" algn="l" defTabSz="1018699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2"/>
                </a:solidFill>
                <a:latin typeface="+mn-lt"/>
              </a:defRPr>
            </a:lvl6pPr>
            <a:lvl7pPr marL="3205250" indent="-253884" algn="l" defTabSz="1018699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2"/>
                </a:solidFill>
                <a:latin typeface="+mn-lt"/>
              </a:defRPr>
            </a:lvl7pPr>
            <a:lvl8pPr marL="3662237" indent="-253884" algn="l" defTabSz="1018699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2"/>
                </a:solidFill>
                <a:latin typeface="+mn-lt"/>
              </a:defRPr>
            </a:lvl8pPr>
            <a:lvl9pPr marL="4119222" indent="-253884" algn="l" defTabSz="1018699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2"/>
                </a:solidFill>
                <a:latin typeface="+mn-lt"/>
              </a:defRPr>
            </a:lvl9pPr>
          </a:lstStyle>
          <a:p>
            <a:pPr lvl="1">
              <a:buFont typeface="Arial" pitchFamily="34" charset="0"/>
              <a:buChar char="•"/>
            </a:pPr>
            <a:r>
              <a:rPr lang="en-US" sz="1800" u="none" kern="0" dirty="0" smtClean="0">
                <a:solidFill>
                  <a:srgbClr val="000000"/>
                </a:solidFill>
              </a:rPr>
              <a:t>Full 5-axis 3D printing of conductive and dielectric inks</a:t>
            </a:r>
          </a:p>
          <a:p>
            <a:pPr lvl="1">
              <a:buFont typeface="Arial" pitchFamily="34" charset="0"/>
              <a:buChar char="•"/>
            </a:pPr>
            <a:r>
              <a:rPr lang="en-US" sz="1800" u="none" kern="0" dirty="0" smtClean="0">
                <a:solidFill>
                  <a:srgbClr val="000000"/>
                </a:solidFill>
              </a:rPr>
              <a:t>Conformal circuitry</a:t>
            </a:r>
          </a:p>
          <a:p>
            <a:pPr lvl="1">
              <a:buFont typeface="Arial" pitchFamily="34" charset="0"/>
              <a:buChar char="•"/>
            </a:pPr>
            <a:r>
              <a:rPr lang="en-US" sz="1800" u="none" kern="0" dirty="0" smtClean="0">
                <a:solidFill>
                  <a:srgbClr val="000000"/>
                </a:solidFill>
              </a:rPr>
              <a:t>Fully additive interconnect fabrication</a:t>
            </a:r>
          </a:p>
          <a:p>
            <a:pPr lvl="1">
              <a:buFont typeface="Arial" pitchFamily="34" charset="0"/>
              <a:buChar char="•"/>
            </a:pPr>
            <a:r>
              <a:rPr lang="en-US" sz="1800" u="none" kern="0" dirty="0" smtClean="0">
                <a:solidFill>
                  <a:srgbClr val="000000"/>
                </a:solidFill>
              </a:rPr>
              <a:t>Embedded active devices</a:t>
            </a:r>
          </a:p>
          <a:p>
            <a:pPr lvl="1">
              <a:buFont typeface="Arial" pitchFamily="34" charset="0"/>
              <a:buChar char="•"/>
            </a:pPr>
            <a:r>
              <a:rPr lang="en-US" sz="1800" u="none" kern="0" dirty="0" smtClean="0">
                <a:solidFill>
                  <a:srgbClr val="000000"/>
                </a:solidFill>
              </a:rPr>
              <a:t>Printed / conformal antennas and sensors</a:t>
            </a:r>
          </a:p>
          <a:p>
            <a:pPr lvl="2">
              <a:buFont typeface="Arial" pitchFamily="34" charset="0"/>
              <a:buChar char="•"/>
            </a:pPr>
            <a:endParaRPr lang="en-US" sz="1600" u="none" kern="0" dirty="0" smtClean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1" y="7162800"/>
            <a:ext cx="77724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389495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585" y="4394394"/>
            <a:ext cx="3649615" cy="2754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245" y="609599"/>
            <a:ext cx="10058400" cy="646075"/>
          </a:xfrm>
        </p:spPr>
        <p:txBody>
          <a:bodyPr/>
          <a:lstStyle/>
          <a:p>
            <a:r>
              <a:rPr lang="en-US" b="1" dirty="0" smtClean="0"/>
              <a:t>Printed Electronics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40410"/>
            <a:ext cx="5508784" cy="55440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Printed Electronics </a:t>
            </a:r>
            <a:r>
              <a:rPr lang="en-US" dirty="0" smtClean="0"/>
              <a:t>Lab </a:t>
            </a:r>
            <a:r>
              <a:rPr lang="en-US" dirty="0" smtClean="0"/>
              <a:t>:</a:t>
            </a:r>
            <a:endParaRPr lang="en-US" dirty="0" smtClean="0"/>
          </a:p>
          <a:p>
            <a:r>
              <a:rPr lang="en-US" sz="2000" dirty="0" err="1" smtClean="0"/>
              <a:t>FormLabs</a:t>
            </a:r>
            <a:r>
              <a:rPr lang="en-US" sz="2000" dirty="0" smtClean="0"/>
              <a:t> Formed2 SLA </a:t>
            </a:r>
            <a:r>
              <a:rPr lang="en-US" sz="2000" dirty="0" smtClean="0"/>
              <a:t>3D Printer </a:t>
            </a:r>
            <a:endParaRPr lang="en-US" sz="2000" dirty="0" smtClean="0"/>
          </a:p>
          <a:p>
            <a:r>
              <a:rPr lang="en-US" sz="2000" dirty="0" err="1" smtClean="0"/>
              <a:t>Voltera</a:t>
            </a:r>
            <a:r>
              <a:rPr lang="en-US" sz="2000" dirty="0" smtClean="0"/>
              <a:t> V-One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err="1" smtClean="0"/>
              <a:t>Botfactory</a:t>
            </a:r>
            <a:r>
              <a:rPr lang="en-US" sz="2000" dirty="0" smtClean="0"/>
              <a:t> Squint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err="1" smtClean="0"/>
              <a:t>LPKF</a:t>
            </a:r>
            <a:r>
              <a:rPr lang="en-US" sz="2000" dirty="0" smtClean="0"/>
              <a:t> U3 </a:t>
            </a:r>
            <a:r>
              <a:rPr lang="en-US" sz="2000" dirty="0" err="1" smtClean="0"/>
              <a:t>Protolaser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Digital 3D Microscope 2000x magnification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Laser 3D Confocal Microscope 5nm  resolution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Ink Development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Planetary Ball Grinder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Viscometer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4plc analytical scale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err="1"/>
              <a:t>Potentiostat</a:t>
            </a:r>
            <a:endParaRPr lang="en-US" sz="1800" dirty="0"/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Fume hood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Spin coater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Vacuum Oven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Photonic sinter </a:t>
            </a:r>
            <a:endParaRPr lang="en-US" sz="1800" dirty="0" smtClean="0"/>
          </a:p>
          <a:p>
            <a:pPr marL="509350" lvl="1" indent="0">
              <a:buNone/>
            </a:pPr>
            <a:r>
              <a:rPr lang="en-US" sz="1800" dirty="0" smtClean="0"/>
              <a:t>	system</a:t>
            </a:r>
            <a:endParaRPr lang="en-US" sz="1800" dirty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 lvl="1">
              <a:buFont typeface="Arial" pitchFamily="34" charset="0"/>
              <a:buChar char="•"/>
            </a:pP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endParaRPr lang="en-US" sz="24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808" y="1334814"/>
            <a:ext cx="2490281" cy="286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735" y="1383305"/>
            <a:ext cx="2041369" cy="282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882" y="4184819"/>
            <a:ext cx="2907889" cy="29398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95401" y="7162800"/>
            <a:ext cx="77724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248115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2342"/>
            <a:ext cx="10058400" cy="541706"/>
          </a:xfrm>
        </p:spPr>
        <p:txBody>
          <a:bodyPr/>
          <a:lstStyle/>
          <a:p>
            <a:r>
              <a:rPr lang="en-US" b="1" dirty="0" smtClean="0"/>
              <a:t>Agenda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79" y="2118463"/>
            <a:ext cx="4842342" cy="3789178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PCB Manufacturing</a:t>
            </a:r>
          </a:p>
          <a:p>
            <a:pPr>
              <a:lnSpc>
                <a:spcPct val="250000"/>
              </a:lnSpc>
            </a:pP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Printed Electronics</a:t>
            </a:r>
          </a:p>
          <a:p>
            <a:pPr>
              <a:lnSpc>
                <a:spcPct val="250000"/>
              </a:lnSpc>
            </a:pPr>
            <a:r>
              <a:rPr lang="en-US" dirty="0">
                <a:solidFill>
                  <a:srgbClr val="4E4326"/>
                </a:solidFill>
              </a:rPr>
              <a:t>Activities and Projects</a:t>
            </a:r>
          </a:p>
        </p:txBody>
      </p:sp>
      <p:pic>
        <p:nvPicPr>
          <p:cNvPr id="8" name="Picture 7" descr="DSCN0181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830007" y="2245331"/>
            <a:ext cx="1490220" cy="11794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08" y="3417474"/>
            <a:ext cx="1490219" cy="146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32" y="4503787"/>
            <a:ext cx="1490219" cy="12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95401" y="7162800"/>
            <a:ext cx="77724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291670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and PE 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403"/>
            <a:ext cx="9052560" cy="4961785"/>
          </a:xfrm>
        </p:spPr>
        <p:txBody>
          <a:bodyPr/>
          <a:lstStyle/>
          <a:p>
            <a:r>
              <a:rPr lang="en-US" dirty="0" smtClean="0"/>
              <a:t>Explore potential solutions by combining the best of traditional PCB manufacturing with Additive Printed Electronics</a:t>
            </a:r>
          </a:p>
          <a:p>
            <a:r>
              <a:rPr lang="en-US" dirty="0" smtClean="0"/>
              <a:t>Utilize unique combination of capabilities at Crane</a:t>
            </a:r>
          </a:p>
          <a:p>
            <a:r>
              <a:rPr lang="en-US" dirty="0" smtClean="0"/>
              <a:t>Areas of Investigation:</a:t>
            </a:r>
          </a:p>
          <a:p>
            <a:pPr lvl="1"/>
            <a:r>
              <a:rPr lang="en-US" dirty="0" smtClean="0"/>
              <a:t>Planar embedded die interconnects (Direct Write)</a:t>
            </a:r>
          </a:p>
          <a:p>
            <a:pPr lvl="1"/>
            <a:r>
              <a:rPr lang="en-US" dirty="0" smtClean="0"/>
              <a:t>Localized high density packaging fan out</a:t>
            </a:r>
          </a:p>
          <a:p>
            <a:pPr lvl="1"/>
            <a:r>
              <a:rPr lang="en-US" dirty="0" smtClean="0"/>
              <a:t>Counterfeit Mitigation Technologies</a:t>
            </a:r>
            <a:endParaRPr lang="en-US" dirty="0"/>
          </a:p>
          <a:p>
            <a:pPr lvl="1"/>
            <a:r>
              <a:rPr lang="en-US" dirty="0" smtClean="0"/>
              <a:t>Tamper Mitigation Technologies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DA41-9E86-4FA8-B87B-88006C222595}" type="datetime1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5401" y="7162800"/>
            <a:ext cx="77724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114297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Printed Silver/Zinc batteries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4" t="23938" r="5714" b="28533"/>
          <a:stretch/>
        </p:blipFill>
        <p:spPr>
          <a:xfrm rot="5400000">
            <a:off x="6952478" y="3125838"/>
            <a:ext cx="1578435" cy="1923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4" t="20041" r="28987" b="19837"/>
          <a:stretch/>
        </p:blipFill>
        <p:spPr>
          <a:xfrm rot="5400000">
            <a:off x="982884" y="3360341"/>
            <a:ext cx="1416389" cy="1616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3662" y="4827712"/>
            <a:ext cx="2674835" cy="3208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4380">
              <a:defRPr/>
            </a:pPr>
            <a:r>
              <a:rPr lang="en-US" sz="1485" dirty="0">
                <a:solidFill>
                  <a:srgbClr val="000000"/>
                </a:solidFill>
                <a:latin typeface="Franklin Gothic Medium"/>
              </a:rPr>
              <a:t>Prototype batteries to test inks</a:t>
            </a:r>
            <a:endParaRPr lang="en-US" sz="1485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344" y="5276594"/>
            <a:ext cx="5531055" cy="1463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4380">
              <a:defRPr/>
            </a:pPr>
            <a:r>
              <a:rPr lang="en-US" sz="1485" dirty="0">
                <a:solidFill>
                  <a:srgbClr val="000000"/>
                </a:solidFill>
                <a:latin typeface="Franklin Gothic Medium"/>
              </a:rPr>
              <a:t>Silver/Zinc batteries</a:t>
            </a:r>
          </a:p>
          <a:p>
            <a:pPr defTabSz="754380">
              <a:defRPr/>
            </a:pPr>
            <a:r>
              <a:rPr lang="en-US" sz="1485" dirty="0">
                <a:solidFill>
                  <a:srgbClr val="000000"/>
                </a:solidFill>
                <a:latin typeface="Franklin Gothic Medium"/>
              </a:rPr>
              <a:t>1.6V max charge</a:t>
            </a:r>
          </a:p>
          <a:p>
            <a:pPr defTabSz="754380">
              <a:defRPr/>
            </a:pPr>
            <a:r>
              <a:rPr lang="en-US" sz="1485" dirty="0">
                <a:solidFill>
                  <a:srgbClr val="000000"/>
                </a:solidFill>
                <a:latin typeface="Franklin Gothic Medium"/>
              </a:rPr>
              <a:t>1.56V working charge</a:t>
            </a:r>
          </a:p>
          <a:p>
            <a:pPr defTabSz="754380">
              <a:defRPr/>
            </a:pPr>
            <a:r>
              <a:rPr lang="en-US" sz="1485" dirty="0">
                <a:solidFill>
                  <a:srgbClr val="000000"/>
                </a:solidFill>
                <a:latin typeface="Franklin Gothic Medium"/>
              </a:rPr>
              <a:t>Good cycling ability</a:t>
            </a:r>
          </a:p>
          <a:p>
            <a:pPr defTabSz="754380">
              <a:defRPr/>
            </a:pPr>
            <a:r>
              <a:rPr lang="en-US" sz="1485" dirty="0">
                <a:solidFill>
                  <a:srgbClr val="000000"/>
                </a:solidFill>
                <a:latin typeface="Franklin Gothic Medium"/>
              </a:rPr>
              <a:t>Prototypes can be cycled 20 times before decay of charge</a:t>
            </a:r>
          </a:p>
          <a:p>
            <a:pPr defTabSz="754380">
              <a:defRPr/>
            </a:pPr>
            <a:r>
              <a:rPr lang="en-US" sz="1485" dirty="0">
                <a:solidFill>
                  <a:srgbClr val="000000"/>
                </a:solidFill>
                <a:latin typeface="Franklin Gothic Medium"/>
              </a:rPr>
              <a:t>Main issue is electrolyte storage and delivery and separator failure</a:t>
            </a:r>
            <a:endParaRPr lang="en-US" sz="1485" dirty="0">
              <a:solidFill>
                <a:srgbClr val="000000"/>
              </a:solidFill>
              <a:latin typeface="Franklin Gothic Medium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3" t="26196" r="27795" b="30186"/>
          <a:stretch/>
        </p:blipFill>
        <p:spPr>
          <a:xfrm>
            <a:off x="4146746" y="3290668"/>
            <a:ext cx="1034855" cy="15861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27154" y="4827711"/>
            <a:ext cx="2838534" cy="3208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4380">
              <a:defRPr/>
            </a:pPr>
            <a:r>
              <a:rPr lang="en-US" sz="1485" dirty="0">
                <a:solidFill>
                  <a:srgbClr val="000000"/>
                </a:solidFill>
                <a:latin typeface="Franklin Gothic Medium"/>
              </a:rPr>
              <a:t>Linked in series to power 2V LED</a:t>
            </a:r>
            <a:endParaRPr lang="en-US" sz="1485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1663" y="4850461"/>
            <a:ext cx="3179765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4380">
              <a:defRPr/>
            </a:pPr>
            <a:r>
              <a:rPr lang="en-US" sz="1485" dirty="0">
                <a:solidFill>
                  <a:srgbClr val="000000"/>
                </a:solidFill>
                <a:latin typeface="Franklin Gothic Medium"/>
              </a:rPr>
              <a:t>Battery Printed via </a:t>
            </a:r>
            <a:r>
              <a:rPr lang="en-US" sz="1485" dirty="0" err="1">
                <a:solidFill>
                  <a:srgbClr val="000000"/>
                </a:solidFill>
                <a:latin typeface="Franklin Gothic Medium"/>
              </a:rPr>
              <a:t>Optomec</a:t>
            </a:r>
            <a:endParaRPr lang="en-US" sz="1485" dirty="0">
              <a:solidFill>
                <a:srgbClr val="000000"/>
              </a:solidFill>
              <a:latin typeface="Franklin Gothic Medium"/>
            </a:endParaRPr>
          </a:p>
          <a:p>
            <a:pPr defTabSz="754380">
              <a:defRPr/>
            </a:pPr>
            <a:r>
              <a:rPr lang="en-US" sz="1485" dirty="0">
                <a:solidFill>
                  <a:srgbClr val="000000"/>
                </a:solidFill>
                <a:latin typeface="Franklin Gothic Medium"/>
              </a:rPr>
              <a:t>High </a:t>
            </a:r>
            <a:r>
              <a:rPr lang="en-US" sz="1485" b="1" dirty="0">
                <a:solidFill>
                  <a:srgbClr val="000000"/>
                </a:solidFill>
                <a:latin typeface="Franklin Gothic Medium"/>
              </a:rPr>
              <a:t>internal impedance</a:t>
            </a:r>
          </a:p>
          <a:p>
            <a:pPr defTabSz="754380">
              <a:defRPr/>
            </a:pPr>
            <a:r>
              <a:rPr lang="en-US" sz="1485" b="1" dirty="0">
                <a:solidFill>
                  <a:srgbClr val="000000"/>
                </a:solidFill>
                <a:latin typeface="Franklin Gothic Medium"/>
              </a:rPr>
              <a:t>Can be </a:t>
            </a:r>
            <a:r>
              <a:rPr lang="en-US" sz="1485" dirty="0">
                <a:solidFill>
                  <a:srgbClr val="000000"/>
                </a:solidFill>
                <a:latin typeface="Franklin Gothic Medium"/>
              </a:rPr>
              <a:t>solved with different design</a:t>
            </a:r>
            <a:endParaRPr lang="en-US" sz="1485" dirty="0">
              <a:solidFill>
                <a:srgbClr val="000000"/>
              </a:solidFill>
              <a:latin typeface="Franklin Gothic Medium"/>
            </a:endParaRPr>
          </a:p>
          <a:p>
            <a:pPr defTabSz="754380">
              <a:defRPr/>
            </a:pPr>
            <a:r>
              <a:rPr lang="en-US" sz="1485" dirty="0">
                <a:solidFill>
                  <a:srgbClr val="000000"/>
                </a:solidFill>
                <a:latin typeface="Franklin Gothic Medium"/>
              </a:rPr>
              <a:t>Cycles well but low charge storage</a:t>
            </a:r>
          </a:p>
          <a:p>
            <a:pPr defTabSz="754380">
              <a:defRPr/>
            </a:pPr>
            <a:r>
              <a:rPr lang="en-US" sz="1485" dirty="0">
                <a:solidFill>
                  <a:srgbClr val="000000"/>
                </a:solidFill>
                <a:latin typeface="Franklin Gothic Medium"/>
              </a:rPr>
              <a:t>More “fingers” of reduced size will</a:t>
            </a:r>
          </a:p>
          <a:p>
            <a:pPr defTabSz="754380">
              <a:defRPr/>
            </a:pPr>
            <a:r>
              <a:rPr lang="en-US" sz="1485" dirty="0">
                <a:solidFill>
                  <a:srgbClr val="000000"/>
                </a:solidFill>
                <a:latin typeface="Franklin Gothic Medium"/>
              </a:rPr>
              <a:t>Result in higher charge</a:t>
            </a:r>
          </a:p>
          <a:p>
            <a:pPr defTabSz="754380">
              <a:defRPr/>
            </a:pPr>
            <a:r>
              <a:rPr lang="en-US" sz="1485" dirty="0">
                <a:solidFill>
                  <a:srgbClr val="000000"/>
                </a:solidFill>
                <a:latin typeface="Franklin Gothic Medium"/>
              </a:rPr>
              <a:t>Only possible to print this design</a:t>
            </a:r>
          </a:p>
          <a:p>
            <a:pPr defTabSz="754380">
              <a:defRPr/>
            </a:pPr>
            <a:r>
              <a:rPr lang="en-US" sz="1485" dirty="0">
                <a:solidFill>
                  <a:srgbClr val="000000"/>
                </a:solidFill>
                <a:latin typeface="Franklin Gothic Medium"/>
              </a:rPr>
              <a:t>Using the </a:t>
            </a:r>
            <a:r>
              <a:rPr lang="en-US" sz="1485" dirty="0" err="1">
                <a:solidFill>
                  <a:srgbClr val="000000"/>
                </a:solidFill>
                <a:latin typeface="Franklin Gothic Medium"/>
              </a:rPr>
              <a:t>optomec</a:t>
            </a:r>
            <a:endParaRPr lang="en-US" sz="1485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95401" y="7162800"/>
            <a:ext cx="77724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407397"/>
            <a:ext cx="7848601" cy="18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5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40" dirty="0" smtClean="0"/>
              <a:t>Printed </a:t>
            </a:r>
            <a:r>
              <a:rPr lang="en-US" sz="2640" dirty="0"/>
              <a:t>Sensors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597" y="1600200"/>
            <a:ext cx="5478233" cy="5160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3-D </a:t>
            </a:r>
            <a:r>
              <a:rPr lang="en-US" sz="2400" dirty="0" smtClean="0"/>
              <a:t>printed flexible sensors for use in </a:t>
            </a:r>
            <a:r>
              <a:rPr lang="en-US" sz="2400" dirty="0" smtClean="0"/>
              <a:t>detection </a:t>
            </a:r>
            <a:r>
              <a:rPr lang="en-US" sz="2400" dirty="0" smtClean="0"/>
              <a:t>of environmental </a:t>
            </a:r>
            <a:r>
              <a:rPr lang="en-US" sz="2400" dirty="0" smtClean="0"/>
              <a:t>changes </a:t>
            </a:r>
            <a:r>
              <a:rPr lang="en-US" sz="2400" dirty="0" smtClean="0"/>
              <a:t>and </a:t>
            </a:r>
            <a:r>
              <a:rPr lang="en-US" sz="2400" dirty="0" smtClean="0"/>
              <a:t>agent </a:t>
            </a:r>
            <a:r>
              <a:rPr lang="en-US" sz="2400" dirty="0" smtClean="0"/>
              <a:t>detection</a:t>
            </a:r>
          </a:p>
          <a:p>
            <a:r>
              <a:rPr lang="en-US" sz="2400" dirty="0" smtClean="0"/>
              <a:t>Sensors are printed using </a:t>
            </a:r>
            <a:r>
              <a:rPr lang="en-US" sz="2400" dirty="0" err="1" smtClean="0"/>
              <a:t>Optomec</a:t>
            </a:r>
            <a:r>
              <a:rPr lang="en-US" sz="2400" dirty="0" smtClean="0"/>
              <a:t> </a:t>
            </a:r>
            <a:r>
              <a:rPr lang="en-US" sz="2400" dirty="0" smtClean="0"/>
              <a:t>instrument </a:t>
            </a:r>
            <a:r>
              <a:rPr lang="en-US" sz="2400" dirty="0" smtClean="0"/>
              <a:t>or using graphite based inks</a:t>
            </a:r>
          </a:p>
          <a:p>
            <a:r>
              <a:rPr lang="en-US" sz="2400" dirty="0" smtClean="0"/>
              <a:t>Polymeric coatings induce a capacitance change when encountering a chemical element</a:t>
            </a:r>
          </a:p>
          <a:p>
            <a:r>
              <a:rPr lang="en-US" sz="2400" dirty="0" smtClean="0"/>
              <a:t>Allows for the fabrication of lightweight, low-power, flexible</a:t>
            </a:r>
            <a:br>
              <a:rPr lang="en-US" sz="2400" dirty="0" smtClean="0"/>
            </a:br>
            <a:r>
              <a:rPr lang="en-US" sz="2400" dirty="0" smtClean="0"/>
              <a:t>sensors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5840" fontAlgn="auto">
              <a:spcBef>
                <a:spcPts val="0"/>
              </a:spcBef>
              <a:spcAft>
                <a:spcPts val="0"/>
              </a:spcAft>
            </a:pPr>
            <a:fld id="{872CE56F-17BA-4E12-B0F8-CB2184105DDB}" type="datetime3">
              <a:rPr lang="en-US" b="0" u="non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005840" fontAlgn="auto">
                <a:spcBef>
                  <a:spcPts val="0"/>
                </a:spcBef>
                <a:spcAft>
                  <a:spcPts val="0"/>
                </a:spcAft>
              </a:pPr>
              <a:t>22 July 2019</a:t>
            </a:fld>
            <a:endParaRPr lang="en-US" b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5840" fontAlgn="auto">
              <a:spcBef>
                <a:spcPts val="0"/>
              </a:spcBef>
              <a:spcAft>
                <a:spcPts val="0"/>
              </a:spcAft>
            </a:pPr>
            <a:fld id="{874C23B8-AA35-464B-A7DB-F78F333B816E}" type="slidenum">
              <a:rPr lang="en-US" b="0" u="non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005840" fontAlgn="auto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en-US" b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9" t="14445" r="3194"/>
          <a:stretch/>
        </p:blipFill>
        <p:spPr>
          <a:xfrm rot="5400000">
            <a:off x="6055467" y="1936164"/>
            <a:ext cx="3466060" cy="40133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196" y="7184067"/>
            <a:ext cx="8201025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24681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Printed Sensors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5" t="33144" r="32823" b="23293"/>
          <a:stretch/>
        </p:blipFill>
        <p:spPr>
          <a:xfrm>
            <a:off x="252530" y="1764465"/>
            <a:ext cx="2378676" cy="1848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339" y="3867988"/>
            <a:ext cx="2674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Gen 1 and Gen 2 thermal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Constructed from printed silver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Resistance 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Can be coated in protective polymer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Highly repeatable readings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Flexible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3" t="27418" r="22042" b="12682"/>
          <a:stretch/>
        </p:blipFill>
        <p:spPr>
          <a:xfrm>
            <a:off x="7042101" y="1528671"/>
            <a:ext cx="2405233" cy="19683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6484" y="3613035"/>
            <a:ext cx="342395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Sensor Designs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Can </a:t>
            </a:r>
            <a:r>
              <a:rPr lang="en-US" sz="1600" dirty="0"/>
              <a:t>be capacitance or resistance 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Top </a:t>
            </a:r>
            <a:r>
              <a:rPr lang="en-US" sz="1600" dirty="0"/>
              <a:t>and middle designs are silver </a:t>
            </a:r>
            <a:r>
              <a:rPr lang="en-US" sz="1600" dirty="0" smtClean="0"/>
              <a:t>printed via </a:t>
            </a:r>
            <a:r>
              <a:rPr lang="en-US" sz="1600" dirty="0" err="1" smtClean="0"/>
              <a:t>Optomec</a:t>
            </a:r>
            <a:r>
              <a:rPr lang="en-US" sz="1600" dirty="0" smtClean="0"/>
              <a:t> </a:t>
            </a:r>
            <a:r>
              <a:rPr lang="en-US" sz="1600" dirty="0"/>
              <a:t>and </a:t>
            </a:r>
            <a:r>
              <a:rPr lang="en-US" sz="1600" dirty="0" smtClean="0"/>
              <a:t>then </a:t>
            </a:r>
            <a:r>
              <a:rPr lang="en-US" sz="1600" dirty="0"/>
              <a:t>coated in a </a:t>
            </a:r>
            <a:r>
              <a:rPr lang="en-US" sz="1600" dirty="0" smtClean="0"/>
              <a:t>respective polymer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Can suffer from hysteresis depending on polymer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Leads to flexible humidity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Bottom design is a thin polymer film </a:t>
            </a:r>
            <a:r>
              <a:rPr lang="en-US" sz="1600" dirty="0" smtClean="0"/>
              <a:t>coated in </a:t>
            </a:r>
            <a:r>
              <a:rPr lang="en-US" sz="1600" dirty="0"/>
              <a:t>graphite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Good repeatability if hydrophobic polymer is used</a:t>
            </a:r>
            <a:endParaRPr lang="en-US" sz="16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7188942"/>
              </p:ext>
            </p:extLst>
          </p:nvPr>
        </p:nvGraphicFramePr>
        <p:xfrm>
          <a:off x="2920467" y="1627819"/>
          <a:ext cx="3680715" cy="2655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8485426"/>
              </p:ext>
            </p:extLst>
          </p:nvPr>
        </p:nvGraphicFramePr>
        <p:xfrm>
          <a:off x="2920466" y="4419600"/>
          <a:ext cx="3480333" cy="2425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Rectangle 11"/>
          <p:cNvSpPr/>
          <p:nvPr/>
        </p:nvSpPr>
        <p:spPr>
          <a:xfrm>
            <a:off x="1295401" y="7162800"/>
            <a:ext cx="77724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10529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02922" y="6383328"/>
            <a:ext cx="399143" cy="13083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b="0" kern="1200">
                <a:solidFill>
                  <a:schemeClr val="tx2"/>
                </a:solidFill>
                <a:latin typeface="Franklin Gothic Medium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9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502922" y="6383328"/>
            <a:ext cx="399143" cy="13083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b="0" kern="1200">
                <a:solidFill>
                  <a:schemeClr val="tx2"/>
                </a:solidFill>
                <a:latin typeface="Franklin Gothic Medium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90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502922" y="6383328"/>
            <a:ext cx="399143" cy="13083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b="0" kern="1200">
                <a:solidFill>
                  <a:schemeClr val="tx2"/>
                </a:solidFill>
                <a:latin typeface="Franklin Gothic Medium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90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502922" y="6383328"/>
            <a:ext cx="399143" cy="13083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b="0" kern="1200">
                <a:solidFill>
                  <a:schemeClr val="tx2"/>
                </a:solidFill>
                <a:latin typeface="Franklin Gothic Medium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90" dirty="0"/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502922" y="6383328"/>
            <a:ext cx="399143" cy="13083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b="0" kern="1200">
                <a:solidFill>
                  <a:schemeClr val="tx2"/>
                </a:solidFill>
                <a:latin typeface="Franklin Gothic Medium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90" dirty="0"/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502922" y="6383328"/>
            <a:ext cx="399143" cy="13083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b="0" kern="1200">
                <a:solidFill>
                  <a:schemeClr val="tx2"/>
                </a:solidFill>
                <a:latin typeface="Franklin Gothic Medium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90" dirty="0"/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502922" y="6383328"/>
            <a:ext cx="399143" cy="13083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b="0" kern="1200">
                <a:solidFill>
                  <a:schemeClr val="tx2"/>
                </a:solidFill>
                <a:latin typeface="Franklin Gothic Medium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90" dirty="0"/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5131551" y="5177099"/>
            <a:ext cx="399143" cy="13083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b="0" kern="1200">
                <a:solidFill>
                  <a:schemeClr val="tx2"/>
                </a:solidFill>
                <a:latin typeface="Franklin Gothic Medium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9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63749" y="685800"/>
            <a:ext cx="9394651" cy="533400"/>
          </a:xfrm>
        </p:spPr>
        <p:txBody>
          <a:bodyPr>
            <a:normAutofit/>
          </a:bodyPr>
          <a:lstStyle/>
          <a:p>
            <a:r>
              <a:rPr lang="en-US" dirty="0" err="1" smtClean="0"/>
              <a:t>Ferrofluid</a:t>
            </a:r>
            <a:r>
              <a:rPr lang="en-US" dirty="0" smtClean="0"/>
              <a:t> </a:t>
            </a:r>
            <a:r>
              <a:rPr lang="en-US" dirty="0" smtClean="0"/>
              <a:t>Energy </a:t>
            </a:r>
            <a:r>
              <a:rPr lang="en-US" dirty="0"/>
              <a:t>H</a:t>
            </a:r>
            <a:r>
              <a:rPr lang="en-US" dirty="0" smtClean="0"/>
              <a:t>arvesters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5730" y="1394785"/>
            <a:ext cx="45391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8595" indent="-188595">
              <a:buFont typeface="Arial" panose="020B0604020202020204" pitchFamily="34" charset="0"/>
              <a:buChar char="•"/>
            </a:pPr>
            <a:r>
              <a:rPr lang="en-US" sz="1400" b="1" dirty="0"/>
              <a:t>Objective</a:t>
            </a:r>
          </a:p>
          <a:p>
            <a:pPr marL="375444" lvl="2" indent="-183357">
              <a:buFont typeface="Courier New" panose="02070309020205020404" pitchFamily="49" charset="0"/>
              <a:buChar char="o"/>
            </a:pPr>
            <a:r>
              <a:rPr lang="en-US" sz="1400" dirty="0"/>
              <a:t>Develop flexible/wearable </a:t>
            </a:r>
            <a:r>
              <a:rPr lang="en-US" sz="1400" dirty="0"/>
              <a:t>energy harvesters for realizing self-powdered flexible electronics</a:t>
            </a:r>
          </a:p>
          <a:p>
            <a:pPr marL="502920" lvl="3" indent="-127477">
              <a:buFont typeface="Wingdings" panose="05000000000000000000" pitchFamily="2" charset="2"/>
              <a:buChar char="§"/>
            </a:pPr>
            <a:r>
              <a:rPr lang="en-US" sz="1400" dirty="0"/>
              <a:t>Desired </a:t>
            </a:r>
            <a:r>
              <a:rPr lang="en-US" sz="1400" dirty="0"/>
              <a:t>characteristics: small, flexible, </a:t>
            </a:r>
            <a:r>
              <a:rPr lang="en-US" sz="1400" dirty="0" smtClean="0"/>
              <a:t>stretchable</a:t>
            </a:r>
            <a:endParaRPr lang="en-US" sz="1400" dirty="0"/>
          </a:p>
          <a:p>
            <a:pPr marL="502920" lvl="3" indent="-127477">
              <a:buFont typeface="Wingdings" panose="05000000000000000000" pitchFamily="2" charset="2"/>
              <a:buChar char="§"/>
            </a:pPr>
            <a:r>
              <a:rPr lang="en-US" sz="1400" dirty="0"/>
              <a:t>Use </a:t>
            </a:r>
            <a:r>
              <a:rPr lang="en-US" sz="1400" dirty="0"/>
              <a:t>a printed battery /</a:t>
            </a:r>
            <a:r>
              <a:rPr lang="en-US" sz="1400" dirty="0" err="1"/>
              <a:t>supercapacitor</a:t>
            </a:r>
            <a:r>
              <a:rPr lang="en-US" sz="1400" dirty="0"/>
              <a:t> or other energy storage devices to ensure energy harvesting flexibility and power supply </a:t>
            </a:r>
            <a:r>
              <a:rPr lang="en-US" sz="1400" dirty="0"/>
              <a:t>stability/reliability</a:t>
            </a:r>
          </a:p>
          <a:p>
            <a:pPr marL="61118" lvl="2" indent="-188595">
              <a:buFont typeface="Arial" panose="020B0604020202020204" pitchFamily="34" charset="0"/>
              <a:buChar char="•"/>
            </a:pPr>
            <a:r>
              <a:rPr lang="en-US" sz="1400" b="1" dirty="0"/>
              <a:t>Current status</a:t>
            </a:r>
            <a:endParaRPr lang="en-US" sz="1400" dirty="0"/>
          </a:p>
          <a:p>
            <a:pPr marL="375444" lvl="2" indent="-183357">
              <a:buFont typeface="Courier New" panose="02070309020205020404" pitchFamily="49" charset="0"/>
              <a:buChar char="o"/>
            </a:pPr>
            <a:r>
              <a:rPr lang="en-US" sz="1400" dirty="0"/>
              <a:t>Parameter </a:t>
            </a:r>
            <a:r>
              <a:rPr lang="en-US" sz="1400" dirty="0"/>
              <a:t>modeling is performed to optimize the variables (such as wire windings, magnetic positioning, vibration amplitude and frequency, </a:t>
            </a:r>
            <a:r>
              <a:rPr lang="en-US" sz="1400" dirty="0" err="1"/>
              <a:t>ferrofluid</a:t>
            </a:r>
            <a:r>
              <a:rPr lang="en-US" sz="1400" dirty="0"/>
              <a:t> properties) for tuning output voltage of flexible </a:t>
            </a:r>
            <a:r>
              <a:rPr lang="en-US" sz="1400" dirty="0" err="1"/>
              <a:t>ferrofluid</a:t>
            </a:r>
            <a:r>
              <a:rPr lang="en-US" sz="1400" dirty="0"/>
              <a:t> energy </a:t>
            </a:r>
            <a:r>
              <a:rPr lang="en-US" sz="1400" dirty="0"/>
              <a:t>harvesters</a:t>
            </a:r>
          </a:p>
          <a:p>
            <a:pPr marL="375444" lvl="2" indent="-183357">
              <a:buFont typeface="Courier New" panose="02070309020205020404" pitchFamily="49" charset="0"/>
              <a:buChar char="o"/>
            </a:pPr>
            <a:r>
              <a:rPr lang="en-US" sz="1400" dirty="0"/>
              <a:t>Three </a:t>
            </a:r>
            <a:r>
              <a:rPr lang="en-US" sz="1400" dirty="0" err="1"/>
              <a:t>ferrofluids</a:t>
            </a:r>
            <a:r>
              <a:rPr lang="en-US" sz="1400" dirty="0"/>
              <a:t> have been formulated to match with different sizes/shapes of magnets as the magnetic media</a:t>
            </a:r>
          </a:p>
          <a:p>
            <a:pPr marL="375444" lvl="2" indent="-183357">
              <a:buFont typeface="Courier New" panose="02070309020205020404" pitchFamily="49" charset="0"/>
              <a:buChar char="o"/>
            </a:pPr>
            <a:r>
              <a:rPr lang="en-US" sz="1400" dirty="0"/>
              <a:t>Several energy harvesters have been developed generating  output voltages up to 30 volts; have illuminated an array of LED lights; and have powered thermal sensors. </a:t>
            </a:r>
          </a:p>
          <a:p>
            <a:pPr marL="188595" indent="-188595">
              <a:buFont typeface="Arial" panose="020B0604020202020204" pitchFamily="34" charset="0"/>
              <a:buChar char="•"/>
            </a:pPr>
            <a:r>
              <a:rPr lang="en-US" sz="1400" b="1" dirty="0"/>
              <a:t>Next step </a:t>
            </a:r>
          </a:p>
          <a:p>
            <a:pPr marL="375444" lvl="1" indent="-188595">
              <a:buFont typeface="Courier New" panose="02070309020205020404" pitchFamily="49" charset="0"/>
              <a:buChar char="o"/>
            </a:pPr>
            <a:r>
              <a:rPr lang="en-US" sz="1400" dirty="0"/>
              <a:t>Fabricate thin planar flexible </a:t>
            </a:r>
            <a:r>
              <a:rPr lang="en-US" sz="1400" dirty="0" err="1"/>
              <a:t>ferrofluid</a:t>
            </a:r>
            <a:r>
              <a:rPr lang="en-US" sz="1400" dirty="0"/>
              <a:t> energy harvesters suitable for the frequency range from 1 to 60 Hz </a:t>
            </a:r>
          </a:p>
          <a:p>
            <a:pPr marL="375444" lvl="1" indent="-188595">
              <a:buFont typeface="Courier New" panose="02070309020205020404" pitchFamily="49" charset="0"/>
              <a:buChar char="o"/>
            </a:pPr>
            <a:r>
              <a:rPr lang="en-US" sz="1400" dirty="0"/>
              <a:t>Develop assembly process to integrate the energy harvester to the flexible/wearable electronics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1250" y="1809716"/>
            <a:ext cx="3148537" cy="234695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465522" y="4213250"/>
            <a:ext cx="2336479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" b="1" dirty="0"/>
              <a:t>Power a thermal sensor</a:t>
            </a:r>
            <a:endParaRPr lang="en-US" sz="88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5014994" y="4213249"/>
            <a:ext cx="2071743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" b="1" dirty="0"/>
              <a:t>Illuminate LED </a:t>
            </a:r>
            <a:endParaRPr lang="en-US" sz="88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787" y="1796069"/>
            <a:ext cx="1933680" cy="18319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9787" y="3610375"/>
            <a:ext cx="1933680" cy="59203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834002" y="6758294"/>
            <a:ext cx="2440309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" dirty="0"/>
              <a:t>Flexible </a:t>
            </a:r>
            <a:r>
              <a:rPr lang="en-US" sz="880" dirty="0"/>
              <a:t>chamber energy harvester </a:t>
            </a:r>
            <a:r>
              <a:rPr lang="en-US" sz="880" dirty="0"/>
              <a:t>designs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876800" y="4554168"/>
            <a:ext cx="4169022" cy="2238761"/>
            <a:chOff x="4147460" y="3356176"/>
            <a:chExt cx="3031799" cy="15131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7460" y="3356176"/>
              <a:ext cx="1285455" cy="146430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63595" y="3356176"/>
              <a:ext cx="922422" cy="149893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16696" y="3356176"/>
              <a:ext cx="562563" cy="1513100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1219196" y="7184067"/>
            <a:ext cx="8201025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286467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533019" y="2488819"/>
            <a:ext cx="9184005" cy="4224655"/>
          </a:xfrm>
          <a:custGeom>
            <a:avLst/>
            <a:gdLst/>
            <a:ahLst/>
            <a:cxnLst/>
            <a:rect l="l" t="t" r="r" b="b"/>
            <a:pathLst>
              <a:path w="9184005" h="4224655">
                <a:moveTo>
                  <a:pt x="0" y="422452"/>
                </a:moveTo>
                <a:lnTo>
                  <a:pt x="0" y="3802075"/>
                </a:lnTo>
                <a:lnTo>
                  <a:pt x="7610" y="3836722"/>
                </a:lnTo>
                <a:lnTo>
                  <a:pt x="30049" y="3870598"/>
                </a:lnTo>
                <a:lnTo>
                  <a:pt x="66725" y="3903594"/>
                </a:lnTo>
                <a:lnTo>
                  <a:pt x="117046" y="3935601"/>
                </a:lnTo>
                <a:lnTo>
                  <a:pt x="180423" y="3966511"/>
                </a:lnTo>
                <a:lnTo>
                  <a:pt x="256264" y="3996215"/>
                </a:lnTo>
                <a:lnTo>
                  <a:pt x="343979" y="4024604"/>
                </a:lnTo>
                <a:lnTo>
                  <a:pt x="442976" y="4051569"/>
                </a:lnTo>
                <a:lnTo>
                  <a:pt x="552665" y="4077001"/>
                </a:lnTo>
                <a:lnTo>
                  <a:pt x="672455" y="4100793"/>
                </a:lnTo>
                <a:lnTo>
                  <a:pt x="801755" y="4122835"/>
                </a:lnTo>
                <a:lnTo>
                  <a:pt x="939973" y="4143018"/>
                </a:lnTo>
                <a:lnTo>
                  <a:pt x="1086520" y="4161234"/>
                </a:lnTo>
                <a:lnTo>
                  <a:pt x="1240805" y="4177374"/>
                </a:lnTo>
                <a:lnTo>
                  <a:pt x="1402235" y="4191329"/>
                </a:lnTo>
                <a:lnTo>
                  <a:pt x="1570222" y="4202990"/>
                </a:lnTo>
                <a:lnTo>
                  <a:pt x="1744173" y="4212250"/>
                </a:lnTo>
                <a:lnTo>
                  <a:pt x="1923498" y="4218998"/>
                </a:lnTo>
                <a:lnTo>
                  <a:pt x="2107606" y="4223127"/>
                </a:lnTo>
                <a:lnTo>
                  <a:pt x="2295906" y="4224528"/>
                </a:lnTo>
                <a:lnTo>
                  <a:pt x="2484205" y="4223127"/>
                </a:lnTo>
                <a:lnTo>
                  <a:pt x="2668313" y="4218998"/>
                </a:lnTo>
                <a:lnTo>
                  <a:pt x="2847638" y="4212250"/>
                </a:lnTo>
                <a:lnTo>
                  <a:pt x="3021589" y="4202990"/>
                </a:lnTo>
                <a:lnTo>
                  <a:pt x="3189576" y="4191329"/>
                </a:lnTo>
                <a:lnTo>
                  <a:pt x="3351006" y="4177374"/>
                </a:lnTo>
                <a:lnTo>
                  <a:pt x="3505291" y="4161234"/>
                </a:lnTo>
                <a:lnTo>
                  <a:pt x="3651838" y="4143018"/>
                </a:lnTo>
                <a:lnTo>
                  <a:pt x="3790056" y="4122835"/>
                </a:lnTo>
                <a:lnTo>
                  <a:pt x="3919356" y="4100793"/>
                </a:lnTo>
                <a:lnTo>
                  <a:pt x="4039146" y="4077001"/>
                </a:lnTo>
                <a:lnTo>
                  <a:pt x="4148835" y="4051569"/>
                </a:lnTo>
                <a:lnTo>
                  <a:pt x="4247832" y="4024604"/>
                </a:lnTo>
                <a:lnTo>
                  <a:pt x="4335547" y="3996215"/>
                </a:lnTo>
                <a:lnTo>
                  <a:pt x="4411388" y="3966511"/>
                </a:lnTo>
                <a:lnTo>
                  <a:pt x="4474765" y="3935601"/>
                </a:lnTo>
                <a:lnTo>
                  <a:pt x="4525086" y="3903594"/>
                </a:lnTo>
                <a:lnTo>
                  <a:pt x="4561762" y="3870598"/>
                </a:lnTo>
                <a:lnTo>
                  <a:pt x="4584201" y="3836722"/>
                </a:lnTo>
                <a:lnTo>
                  <a:pt x="4599422" y="3767427"/>
                </a:lnTo>
                <a:lnTo>
                  <a:pt x="4621861" y="3733551"/>
                </a:lnTo>
                <a:lnTo>
                  <a:pt x="4658537" y="3700555"/>
                </a:lnTo>
                <a:lnTo>
                  <a:pt x="4708858" y="3668548"/>
                </a:lnTo>
                <a:lnTo>
                  <a:pt x="4772235" y="3637638"/>
                </a:lnTo>
                <a:lnTo>
                  <a:pt x="4848076" y="3607934"/>
                </a:lnTo>
                <a:lnTo>
                  <a:pt x="4935791" y="3579546"/>
                </a:lnTo>
                <a:lnTo>
                  <a:pt x="5034788" y="3552581"/>
                </a:lnTo>
                <a:lnTo>
                  <a:pt x="5144477" y="3527148"/>
                </a:lnTo>
                <a:lnTo>
                  <a:pt x="5264267" y="3503356"/>
                </a:lnTo>
                <a:lnTo>
                  <a:pt x="5393567" y="3481315"/>
                </a:lnTo>
                <a:lnTo>
                  <a:pt x="5531785" y="3461132"/>
                </a:lnTo>
                <a:lnTo>
                  <a:pt x="5678332" y="3442916"/>
                </a:lnTo>
                <a:lnTo>
                  <a:pt x="5832617" y="3426776"/>
                </a:lnTo>
                <a:lnTo>
                  <a:pt x="5994047" y="3412821"/>
                </a:lnTo>
                <a:lnTo>
                  <a:pt x="6162034" y="3401159"/>
                </a:lnTo>
                <a:lnTo>
                  <a:pt x="6335985" y="3391900"/>
                </a:lnTo>
                <a:lnTo>
                  <a:pt x="6515310" y="3385151"/>
                </a:lnTo>
                <a:lnTo>
                  <a:pt x="6699418" y="3381022"/>
                </a:lnTo>
                <a:lnTo>
                  <a:pt x="9183624" y="3379622"/>
                </a:lnTo>
                <a:lnTo>
                  <a:pt x="9183624" y="844905"/>
                </a:lnTo>
                <a:lnTo>
                  <a:pt x="2295906" y="844905"/>
                </a:lnTo>
                <a:lnTo>
                  <a:pt x="2107606" y="843505"/>
                </a:lnTo>
                <a:lnTo>
                  <a:pt x="1923498" y="839376"/>
                </a:lnTo>
                <a:lnTo>
                  <a:pt x="1744173" y="832627"/>
                </a:lnTo>
                <a:lnTo>
                  <a:pt x="1570222" y="823368"/>
                </a:lnTo>
                <a:lnTo>
                  <a:pt x="1402235" y="811706"/>
                </a:lnTo>
                <a:lnTo>
                  <a:pt x="1240805" y="797751"/>
                </a:lnTo>
                <a:lnTo>
                  <a:pt x="1086520" y="781611"/>
                </a:lnTo>
                <a:lnTo>
                  <a:pt x="939973" y="763395"/>
                </a:lnTo>
                <a:lnTo>
                  <a:pt x="801755" y="743212"/>
                </a:lnTo>
                <a:lnTo>
                  <a:pt x="672455" y="721171"/>
                </a:lnTo>
                <a:lnTo>
                  <a:pt x="552665" y="697379"/>
                </a:lnTo>
                <a:lnTo>
                  <a:pt x="442976" y="671946"/>
                </a:lnTo>
                <a:lnTo>
                  <a:pt x="343979" y="644981"/>
                </a:lnTo>
                <a:lnTo>
                  <a:pt x="256264" y="616593"/>
                </a:lnTo>
                <a:lnTo>
                  <a:pt x="180423" y="586889"/>
                </a:lnTo>
                <a:lnTo>
                  <a:pt x="117046" y="555979"/>
                </a:lnTo>
                <a:lnTo>
                  <a:pt x="66725" y="523972"/>
                </a:lnTo>
                <a:lnTo>
                  <a:pt x="30049" y="490976"/>
                </a:lnTo>
                <a:lnTo>
                  <a:pt x="7610" y="457100"/>
                </a:lnTo>
                <a:lnTo>
                  <a:pt x="0" y="422452"/>
                </a:lnTo>
                <a:close/>
              </a:path>
              <a:path w="9184005" h="4224655">
                <a:moveTo>
                  <a:pt x="9183624" y="3379622"/>
                </a:moveTo>
                <a:lnTo>
                  <a:pt x="6887718" y="3379622"/>
                </a:lnTo>
                <a:lnTo>
                  <a:pt x="7076017" y="3381022"/>
                </a:lnTo>
                <a:lnTo>
                  <a:pt x="7260125" y="3385151"/>
                </a:lnTo>
                <a:lnTo>
                  <a:pt x="7439450" y="3391900"/>
                </a:lnTo>
                <a:lnTo>
                  <a:pt x="7613401" y="3401159"/>
                </a:lnTo>
                <a:lnTo>
                  <a:pt x="7781388" y="3412821"/>
                </a:lnTo>
                <a:lnTo>
                  <a:pt x="7942818" y="3426776"/>
                </a:lnTo>
                <a:lnTo>
                  <a:pt x="8097103" y="3442916"/>
                </a:lnTo>
                <a:lnTo>
                  <a:pt x="8243650" y="3461132"/>
                </a:lnTo>
                <a:lnTo>
                  <a:pt x="8381868" y="3481315"/>
                </a:lnTo>
                <a:lnTo>
                  <a:pt x="8511168" y="3503356"/>
                </a:lnTo>
                <a:lnTo>
                  <a:pt x="8630958" y="3527148"/>
                </a:lnTo>
                <a:lnTo>
                  <a:pt x="8740647" y="3552581"/>
                </a:lnTo>
                <a:lnTo>
                  <a:pt x="8839644" y="3579546"/>
                </a:lnTo>
                <a:lnTo>
                  <a:pt x="8927359" y="3607934"/>
                </a:lnTo>
                <a:lnTo>
                  <a:pt x="9003200" y="3637638"/>
                </a:lnTo>
                <a:lnTo>
                  <a:pt x="9066577" y="3668548"/>
                </a:lnTo>
                <a:lnTo>
                  <a:pt x="9116898" y="3700555"/>
                </a:lnTo>
                <a:lnTo>
                  <a:pt x="9153574" y="3733551"/>
                </a:lnTo>
                <a:lnTo>
                  <a:pt x="9176013" y="3767427"/>
                </a:lnTo>
                <a:lnTo>
                  <a:pt x="9183624" y="3802075"/>
                </a:lnTo>
                <a:lnTo>
                  <a:pt x="9183624" y="3379622"/>
                </a:lnTo>
                <a:close/>
              </a:path>
              <a:path w="9184005" h="4224655">
                <a:moveTo>
                  <a:pt x="6887718" y="0"/>
                </a:moveTo>
                <a:lnTo>
                  <a:pt x="6699418" y="1400"/>
                </a:lnTo>
                <a:lnTo>
                  <a:pt x="6515310" y="5529"/>
                </a:lnTo>
                <a:lnTo>
                  <a:pt x="6335985" y="12277"/>
                </a:lnTo>
                <a:lnTo>
                  <a:pt x="6162034" y="21537"/>
                </a:lnTo>
                <a:lnTo>
                  <a:pt x="5994047" y="33198"/>
                </a:lnTo>
                <a:lnTo>
                  <a:pt x="5832617" y="47153"/>
                </a:lnTo>
                <a:lnTo>
                  <a:pt x="5678332" y="63293"/>
                </a:lnTo>
                <a:lnTo>
                  <a:pt x="5531785" y="81509"/>
                </a:lnTo>
                <a:lnTo>
                  <a:pt x="5393567" y="101692"/>
                </a:lnTo>
                <a:lnTo>
                  <a:pt x="5264267" y="123734"/>
                </a:lnTo>
                <a:lnTo>
                  <a:pt x="5144477" y="147526"/>
                </a:lnTo>
                <a:lnTo>
                  <a:pt x="5034788" y="172958"/>
                </a:lnTo>
                <a:lnTo>
                  <a:pt x="4935791" y="199923"/>
                </a:lnTo>
                <a:lnTo>
                  <a:pt x="4848076" y="228312"/>
                </a:lnTo>
                <a:lnTo>
                  <a:pt x="4772235" y="258016"/>
                </a:lnTo>
                <a:lnTo>
                  <a:pt x="4708858" y="288926"/>
                </a:lnTo>
                <a:lnTo>
                  <a:pt x="4658537" y="320933"/>
                </a:lnTo>
                <a:lnTo>
                  <a:pt x="4621861" y="353929"/>
                </a:lnTo>
                <a:lnTo>
                  <a:pt x="4599422" y="387805"/>
                </a:lnTo>
                <a:lnTo>
                  <a:pt x="4584201" y="457100"/>
                </a:lnTo>
                <a:lnTo>
                  <a:pt x="4561762" y="490976"/>
                </a:lnTo>
                <a:lnTo>
                  <a:pt x="4525086" y="523972"/>
                </a:lnTo>
                <a:lnTo>
                  <a:pt x="4474765" y="555979"/>
                </a:lnTo>
                <a:lnTo>
                  <a:pt x="4411388" y="586889"/>
                </a:lnTo>
                <a:lnTo>
                  <a:pt x="4335547" y="616593"/>
                </a:lnTo>
                <a:lnTo>
                  <a:pt x="4247832" y="644981"/>
                </a:lnTo>
                <a:lnTo>
                  <a:pt x="4148835" y="671946"/>
                </a:lnTo>
                <a:lnTo>
                  <a:pt x="4039146" y="697379"/>
                </a:lnTo>
                <a:lnTo>
                  <a:pt x="3919356" y="721171"/>
                </a:lnTo>
                <a:lnTo>
                  <a:pt x="3790056" y="743212"/>
                </a:lnTo>
                <a:lnTo>
                  <a:pt x="3651838" y="763395"/>
                </a:lnTo>
                <a:lnTo>
                  <a:pt x="3505291" y="781611"/>
                </a:lnTo>
                <a:lnTo>
                  <a:pt x="3351006" y="797751"/>
                </a:lnTo>
                <a:lnTo>
                  <a:pt x="3189576" y="811706"/>
                </a:lnTo>
                <a:lnTo>
                  <a:pt x="3021589" y="823368"/>
                </a:lnTo>
                <a:lnTo>
                  <a:pt x="2847638" y="832627"/>
                </a:lnTo>
                <a:lnTo>
                  <a:pt x="2668313" y="839376"/>
                </a:lnTo>
                <a:lnTo>
                  <a:pt x="2484205" y="843505"/>
                </a:lnTo>
                <a:lnTo>
                  <a:pt x="2295906" y="844905"/>
                </a:lnTo>
                <a:lnTo>
                  <a:pt x="9183624" y="844905"/>
                </a:lnTo>
                <a:lnTo>
                  <a:pt x="9183624" y="422452"/>
                </a:lnTo>
                <a:lnTo>
                  <a:pt x="9176013" y="387805"/>
                </a:lnTo>
                <a:lnTo>
                  <a:pt x="9153574" y="353929"/>
                </a:lnTo>
                <a:lnTo>
                  <a:pt x="9116898" y="320933"/>
                </a:lnTo>
                <a:lnTo>
                  <a:pt x="9066577" y="288926"/>
                </a:lnTo>
                <a:lnTo>
                  <a:pt x="9003200" y="258016"/>
                </a:lnTo>
                <a:lnTo>
                  <a:pt x="8927359" y="228312"/>
                </a:lnTo>
                <a:lnTo>
                  <a:pt x="8839644" y="199923"/>
                </a:lnTo>
                <a:lnTo>
                  <a:pt x="8740647" y="172958"/>
                </a:lnTo>
                <a:lnTo>
                  <a:pt x="8630958" y="147526"/>
                </a:lnTo>
                <a:lnTo>
                  <a:pt x="8511168" y="123734"/>
                </a:lnTo>
                <a:lnTo>
                  <a:pt x="8381868" y="101692"/>
                </a:lnTo>
                <a:lnTo>
                  <a:pt x="8243650" y="81509"/>
                </a:lnTo>
                <a:lnTo>
                  <a:pt x="8097103" y="63293"/>
                </a:lnTo>
                <a:lnTo>
                  <a:pt x="7942818" y="47153"/>
                </a:lnTo>
                <a:lnTo>
                  <a:pt x="7781388" y="33198"/>
                </a:lnTo>
                <a:lnTo>
                  <a:pt x="7613401" y="21537"/>
                </a:lnTo>
                <a:lnTo>
                  <a:pt x="7439450" y="12277"/>
                </a:lnTo>
                <a:lnTo>
                  <a:pt x="7260125" y="5529"/>
                </a:lnTo>
                <a:lnTo>
                  <a:pt x="7076017" y="1400"/>
                </a:lnTo>
                <a:lnTo>
                  <a:pt x="688771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1200" y="747447"/>
            <a:ext cx="78486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32485">
              <a:lnSpc>
                <a:spcPct val="100000"/>
              </a:lnSpc>
            </a:pPr>
            <a:r>
              <a:rPr lang="en-US" spc="-5" dirty="0" smtClean="0"/>
              <a:t>Common </a:t>
            </a:r>
            <a:r>
              <a:rPr lang="en-US" spc="-5" dirty="0" err="1" smtClean="0"/>
              <a:t>FHE</a:t>
            </a:r>
            <a:r>
              <a:rPr lang="en-US" spc="-5" dirty="0" smtClean="0"/>
              <a:t> Sensor Architecture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5233796" y="3590163"/>
            <a:ext cx="1610360" cy="2031325"/>
          </a:xfrm>
          <a:prstGeom prst="rect">
            <a:avLst/>
          </a:prstGeom>
          <a:solidFill>
            <a:srgbClr val="FFC000"/>
          </a:solidFill>
          <a:ln w="9905">
            <a:solidFill>
              <a:srgbClr val="152332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725">
              <a:lnSpc>
                <a:spcPct val="100000"/>
              </a:lnSpc>
            </a:pPr>
            <a:r>
              <a:rPr b="1" u="none" spc="-25" dirty="0" smtClean="0">
                <a:solidFill>
                  <a:srgbClr val="152332"/>
                </a:solidFill>
                <a:latin typeface="Arial Black"/>
                <a:cs typeface="Arial Black"/>
              </a:rPr>
              <a:t>ADC</a:t>
            </a:r>
            <a:endParaRPr lang="en-US" b="1" u="none" spc="-25" dirty="0" smtClean="0">
              <a:solidFill>
                <a:srgbClr val="152332"/>
              </a:solidFill>
              <a:latin typeface="Arial Black"/>
              <a:cs typeface="Arial Black"/>
            </a:endParaRPr>
          </a:p>
          <a:p>
            <a:pPr marL="85725">
              <a:lnSpc>
                <a:spcPct val="100000"/>
              </a:lnSpc>
            </a:pPr>
            <a:endParaRPr lang="en-US" sz="2000" u="none" spc="-25" dirty="0" smtClean="0">
              <a:solidFill>
                <a:srgbClr val="152332"/>
              </a:solidFill>
              <a:latin typeface="Arial Black"/>
              <a:cs typeface="Arial Black"/>
            </a:endParaRPr>
          </a:p>
          <a:p>
            <a:pPr marL="85725">
              <a:lnSpc>
                <a:spcPct val="100000"/>
              </a:lnSpc>
            </a:pPr>
            <a:endParaRPr lang="en-US" sz="2000" u="none" spc="-25" dirty="0">
              <a:solidFill>
                <a:srgbClr val="152332"/>
              </a:solidFill>
              <a:latin typeface="Arial Black"/>
              <a:cs typeface="Arial Black"/>
            </a:endParaRPr>
          </a:p>
          <a:p>
            <a:pPr marL="85725">
              <a:lnSpc>
                <a:spcPct val="100000"/>
              </a:lnSpc>
            </a:pPr>
            <a:endParaRPr lang="en-US" sz="2000" u="none" spc="-25" dirty="0" smtClean="0">
              <a:solidFill>
                <a:srgbClr val="152332"/>
              </a:solidFill>
              <a:latin typeface="Arial Black"/>
              <a:cs typeface="Arial Black"/>
            </a:endParaRPr>
          </a:p>
          <a:p>
            <a:pPr marL="85725">
              <a:lnSpc>
                <a:spcPct val="100000"/>
              </a:lnSpc>
            </a:pPr>
            <a:endParaRPr lang="en-US" sz="2000" u="none" spc="-25" dirty="0" smtClean="0">
              <a:solidFill>
                <a:srgbClr val="152332"/>
              </a:solidFill>
              <a:latin typeface="Arial Black"/>
              <a:cs typeface="Arial Black"/>
            </a:endParaRPr>
          </a:p>
          <a:p>
            <a:pPr marL="85725">
              <a:lnSpc>
                <a:spcPct val="100000"/>
              </a:lnSpc>
            </a:pPr>
            <a:endParaRPr sz="2000" u="none" dirty="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90428" y="3590163"/>
            <a:ext cx="1610360" cy="1877437"/>
          </a:xfrm>
          <a:prstGeom prst="rect">
            <a:avLst/>
          </a:prstGeom>
          <a:solidFill>
            <a:srgbClr val="FFC000"/>
          </a:solidFill>
          <a:ln w="9905">
            <a:solidFill>
              <a:srgbClr val="152332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b="0" u="none" spc="-25" dirty="0" smtClean="0">
                <a:solidFill>
                  <a:srgbClr val="152332"/>
                </a:solidFill>
                <a:latin typeface="Arial Black"/>
                <a:cs typeface="Arial Black"/>
              </a:rPr>
              <a:t>µ</a:t>
            </a:r>
            <a:r>
              <a:rPr b="0" u="none" spc="-25" dirty="0" err="1" smtClean="0">
                <a:solidFill>
                  <a:srgbClr val="152332"/>
                </a:solidFill>
                <a:latin typeface="Arial Black"/>
                <a:cs typeface="Arial Black"/>
              </a:rPr>
              <a:t>Ct</a:t>
            </a:r>
            <a:r>
              <a:rPr b="0" u="none" spc="-20" dirty="0" err="1" smtClean="0">
                <a:solidFill>
                  <a:srgbClr val="152332"/>
                </a:solidFill>
                <a:latin typeface="Arial Black"/>
                <a:cs typeface="Arial Black"/>
              </a:rPr>
              <a:t>l</a:t>
            </a:r>
            <a:r>
              <a:rPr b="0" u="none" spc="-15" dirty="0" err="1" smtClean="0">
                <a:solidFill>
                  <a:srgbClr val="152332"/>
                </a:solidFill>
                <a:latin typeface="Arial Black"/>
                <a:cs typeface="Arial Black"/>
              </a:rPr>
              <a:t>r</a:t>
            </a:r>
            <a:endParaRPr lang="en-US" b="0" u="none" spc="-15" dirty="0" smtClean="0">
              <a:solidFill>
                <a:srgbClr val="152332"/>
              </a:solidFill>
              <a:latin typeface="Arial Black"/>
              <a:cs typeface="Arial Black"/>
            </a:endParaRPr>
          </a:p>
          <a:p>
            <a:pPr marL="86360">
              <a:lnSpc>
                <a:spcPct val="100000"/>
              </a:lnSpc>
            </a:pPr>
            <a:endParaRPr lang="en-US" sz="1800" b="0" u="none" spc="-15" dirty="0" smtClean="0">
              <a:solidFill>
                <a:srgbClr val="152332"/>
              </a:solidFill>
              <a:latin typeface="Arial Black"/>
              <a:cs typeface="Arial Black"/>
            </a:endParaRPr>
          </a:p>
          <a:p>
            <a:pPr marL="86360">
              <a:lnSpc>
                <a:spcPct val="100000"/>
              </a:lnSpc>
            </a:pPr>
            <a:endParaRPr lang="en-US" sz="1800" b="0" u="none" spc="-15" dirty="0" smtClean="0">
              <a:solidFill>
                <a:srgbClr val="152332"/>
              </a:solidFill>
              <a:latin typeface="Arial Black"/>
              <a:cs typeface="Arial Black"/>
            </a:endParaRPr>
          </a:p>
          <a:p>
            <a:pPr marL="86360">
              <a:lnSpc>
                <a:spcPct val="100000"/>
              </a:lnSpc>
            </a:pPr>
            <a:endParaRPr lang="en-US" sz="1800" b="0" u="none" spc="-15" dirty="0">
              <a:solidFill>
                <a:srgbClr val="152332"/>
              </a:solidFill>
              <a:latin typeface="Arial Black"/>
              <a:cs typeface="Arial Black"/>
            </a:endParaRPr>
          </a:p>
          <a:p>
            <a:pPr marL="86360">
              <a:lnSpc>
                <a:spcPct val="100000"/>
              </a:lnSpc>
            </a:pPr>
            <a:endParaRPr lang="en-US" sz="1800" b="0" u="none" spc="-15" dirty="0" smtClean="0">
              <a:solidFill>
                <a:srgbClr val="152332"/>
              </a:solidFill>
              <a:latin typeface="Arial Black"/>
              <a:cs typeface="Arial Black"/>
            </a:endParaRPr>
          </a:p>
          <a:p>
            <a:pPr marL="86360">
              <a:lnSpc>
                <a:spcPct val="100000"/>
              </a:lnSpc>
            </a:pPr>
            <a:endParaRPr lang="en-US" sz="1800" b="0" u="none" spc="-15" dirty="0">
              <a:solidFill>
                <a:srgbClr val="152332"/>
              </a:solidFill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26794" y="3590163"/>
            <a:ext cx="1610360" cy="1809114"/>
          </a:xfrm>
          <a:custGeom>
            <a:avLst/>
            <a:gdLst/>
            <a:ahLst/>
            <a:cxnLst/>
            <a:rect l="l" t="t" r="r" b="b"/>
            <a:pathLst>
              <a:path w="1610360" h="1809114">
                <a:moveTo>
                  <a:pt x="0" y="0"/>
                </a:moveTo>
                <a:lnTo>
                  <a:pt x="1610106" y="0"/>
                </a:lnTo>
                <a:lnTo>
                  <a:pt x="1610106" y="1808988"/>
                </a:lnTo>
                <a:lnTo>
                  <a:pt x="0" y="1808988"/>
                </a:lnTo>
                <a:lnTo>
                  <a:pt x="0" y="0"/>
                </a:lnTo>
                <a:close/>
              </a:path>
            </a:pathLst>
          </a:custGeom>
          <a:ln w="9905">
            <a:solidFill>
              <a:srgbClr val="152332"/>
            </a:solidFill>
          </a:ln>
        </p:spPr>
        <p:txBody>
          <a:bodyPr wrap="square" lIns="0" tIns="0" rIns="0" bIns="0" rtlCol="0"/>
          <a:lstStyle/>
          <a:p>
            <a:r>
              <a:rPr lang="en-US" u="none" dirty="0" smtClean="0"/>
              <a:t>Blue Tooth</a:t>
            </a:r>
            <a:endParaRPr u="none" dirty="0"/>
          </a:p>
        </p:txBody>
      </p:sp>
      <p:sp>
        <p:nvSpPr>
          <p:cNvPr id="10" name="object 10"/>
          <p:cNvSpPr/>
          <p:nvPr/>
        </p:nvSpPr>
        <p:spPr>
          <a:xfrm>
            <a:off x="2636901" y="4340733"/>
            <a:ext cx="493395" cy="307975"/>
          </a:xfrm>
          <a:custGeom>
            <a:avLst/>
            <a:gdLst/>
            <a:ahLst/>
            <a:cxnLst/>
            <a:rect l="l" t="t" r="r" b="b"/>
            <a:pathLst>
              <a:path w="493394" h="307975">
                <a:moveTo>
                  <a:pt x="153924" y="0"/>
                </a:moveTo>
                <a:lnTo>
                  <a:pt x="0" y="153924"/>
                </a:lnTo>
                <a:lnTo>
                  <a:pt x="153924" y="307848"/>
                </a:lnTo>
                <a:lnTo>
                  <a:pt x="153924" y="230886"/>
                </a:lnTo>
                <a:lnTo>
                  <a:pt x="416052" y="230886"/>
                </a:lnTo>
                <a:lnTo>
                  <a:pt x="493014" y="153924"/>
                </a:lnTo>
                <a:lnTo>
                  <a:pt x="416052" y="76962"/>
                </a:lnTo>
                <a:lnTo>
                  <a:pt x="153924" y="76962"/>
                </a:lnTo>
                <a:lnTo>
                  <a:pt x="153924" y="0"/>
                </a:lnTo>
                <a:close/>
              </a:path>
              <a:path w="493394" h="307975">
                <a:moveTo>
                  <a:pt x="416052" y="230886"/>
                </a:moveTo>
                <a:lnTo>
                  <a:pt x="339090" y="230886"/>
                </a:lnTo>
                <a:lnTo>
                  <a:pt x="339090" y="307848"/>
                </a:lnTo>
                <a:lnTo>
                  <a:pt x="416052" y="230886"/>
                </a:lnTo>
                <a:close/>
              </a:path>
              <a:path w="493394" h="307975">
                <a:moveTo>
                  <a:pt x="339090" y="0"/>
                </a:moveTo>
                <a:lnTo>
                  <a:pt x="339090" y="76962"/>
                </a:lnTo>
                <a:lnTo>
                  <a:pt x="416052" y="76962"/>
                </a:lnTo>
                <a:lnTo>
                  <a:pt x="339090" y="0"/>
                </a:lnTo>
                <a:close/>
              </a:path>
            </a:pathLst>
          </a:custGeom>
          <a:solidFill>
            <a:srgbClr val="667D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36901" y="4340733"/>
            <a:ext cx="493395" cy="307975"/>
          </a:xfrm>
          <a:custGeom>
            <a:avLst/>
            <a:gdLst/>
            <a:ahLst/>
            <a:cxnLst/>
            <a:rect l="l" t="t" r="r" b="b"/>
            <a:pathLst>
              <a:path w="493394" h="307975">
                <a:moveTo>
                  <a:pt x="0" y="153924"/>
                </a:moveTo>
                <a:lnTo>
                  <a:pt x="153924" y="0"/>
                </a:lnTo>
                <a:lnTo>
                  <a:pt x="153924" y="76962"/>
                </a:lnTo>
                <a:lnTo>
                  <a:pt x="339090" y="76962"/>
                </a:lnTo>
                <a:lnTo>
                  <a:pt x="339090" y="0"/>
                </a:lnTo>
                <a:lnTo>
                  <a:pt x="493014" y="153924"/>
                </a:lnTo>
                <a:lnTo>
                  <a:pt x="339090" y="307848"/>
                </a:lnTo>
                <a:lnTo>
                  <a:pt x="339090" y="230886"/>
                </a:lnTo>
                <a:lnTo>
                  <a:pt x="153924" y="230886"/>
                </a:lnTo>
                <a:lnTo>
                  <a:pt x="153924" y="307848"/>
                </a:lnTo>
                <a:lnTo>
                  <a:pt x="0" y="153924"/>
                </a:lnTo>
                <a:close/>
              </a:path>
            </a:pathLst>
          </a:custGeom>
          <a:ln w="9906">
            <a:solidFill>
              <a:srgbClr val="1523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40021" y="4340733"/>
            <a:ext cx="494030" cy="307975"/>
          </a:xfrm>
          <a:custGeom>
            <a:avLst/>
            <a:gdLst/>
            <a:ahLst/>
            <a:cxnLst/>
            <a:rect l="l" t="t" r="r" b="b"/>
            <a:pathLst>
              <a:path w="494029" h="307975">
                <a:moveTo>
                  <a:pt x="153924" y="0"/>
                </a:moveTo>
                <a:lnTo>
                  <a:pt x="0" y="153924"/>
                </a:lnTo>
                <a:lnTo>
                  <a:pt x="153924" y="307848"/>
                </a:lnTo>
                <a:lnTo>
                  <a:pt x="153924" y="230886"/>
                </a:lnTo>
                <a:lnTo>
                  <a:pt x="416814" y="230886"/>
                </a:lnTo>
                <a:lnTo>
                  <a:pt x="493776" y="153924"/>
                </a:lnTo>
                <a:lnTo>
                  <a:pt x="416814" y="76962"/>
                </a:lnTo>
                <a:lnTo>
                  <a:pt x="153924" y="76962"/>
                </a:lnTo>
                <a:lnTo>
                  <a:pt x="153924" y="0"/>
                </a:lnTo>
                <a:close/>
              </a:path>
              <a:path w="494029" h="307975">
                <a:moveTo>
                  <a:pt x="416814" y="230886"/>
                </a:moveTo>
                <a:lnTo>
                  <a:pt x="339852" y="230886"/>
                </a:lnTo>
                <a:lnTo>
                  <a:pt x="339852" y="307848"/>
                </a:lnTo>
                <a:lnTo>
                  <a:pt x="416814" y="230886"/>
                </a:lnTo>
                <a:close/>
              </a:path>
              <a:path w="494029" h="307975">
                <a:moveTo>
                  <a:pt x="339852" y="0"/>
                </a:moveTo>
                <a:lnTo>
                  <a:pt x="339852" y="76962"/>
                </a:lnTo>
                <a:lnTo>
                  <a:pt x="416814" y="76962"/>
                </a:lnTo>
                <a:lnTo>
                  <a:pt x="339852" y="0"/>
                </a:lnTo>
                <a:close/>
              </a:path>
            </a:pathLst>
          </a:custGeom>
          <a:solidFill>
            <a:srgbClr val="667D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40021" y="4340733"/>
            <a:ext cx="494030" cy="307975"/>
          </a:xfrm>
          <a:custGeom>
            <a:avLst/>
            <a:gdLst/>
            <a:ahLst/>
            <a:cxnLst/>
            <a:rect l="l" t="t" r="r" b="b"/>
            <a:pathLst>
              <a:path w="494029" h="307975">
                <a:moveTo>
                  <a:pt x="0" y="153924"/>
                </a:moveTo>
                <a:lnTo>
                  <a:pt x="153924" y="0"/>
                </a:lnTo>
                <a:lnTo>
                  <a:pt x="153924" y="76962"/>
                </a:lnTo>
                <a:lnTo>
                  <a:pt x="339852" y="76962"/>
                </a:lnTo>
                <a:lnTo>
                  <a:pt x="339852" y="0"/>
                </a:lnTo>
                <a:lnTo>
                  <a:pt x="493776" y="153924"/>
                </a:lnTo>
                <a:lnTo>
                  <a:pt x="339852" y="307848"/>
                </a:lnTo>
                <a:lnTo>
                  <a:pt x="339852" y="230886"/>
                </a:lnTo>
                <a:lnTo>
                  <a:pt x="153924" y="230886"/>
                </a:lnTo>
                <a:lnTo>
                  <a:pt x="153924" y="307848"/>
                </a:lnTo>
                <a:lnTo>
                  <a:pt x="0" y="153924"/>
                </a:lnTo>
                <a:close/>
              </a:path>
            </a:pathLst>
          </a:custGeom>
          <a:ln w="9906">
            <a:solidFill>
              <a:srgbClr val="1523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37679" y="3590163"/>
            <a:ext cx="1610360" cy="1809114"/>
          </a:xfrm>
          <a:custGeom>
            <a:avLst/>
            <a:gdLst/>
            <a:ahLst/>
            <a:cxnLst/>
            <a:rect l="l" t="t" r="r" b="b"/>
            <a:pathLst>
              <a:path w="1610359" h="1809114">
                <a:moveTo>
                  <a:pt x="0" y="0"/>
                </a:moveTo>
                <a:lnTo>
                  <a:pt x="1610105" y="0"/>
                </a:lnTo>
                <a:lnTo>
                  <a:pt x="1610105" y="1808988"/>
                </a:lnTo>
                <a:lnTo>
                  <a:pt x="0" y="1808988"/>
                </a:lnTo>
                <a:lnTo>
                  <a:pt x="0" y="0"/>
                </a:lnTo>
                <a:close/>
              </a:path>
            </a:pathLst>
          </a:custGeom>
          <a:ln w="9905">
            <a:solidFill>
              <a:srgbClr val="1523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28845" y="3968484"/>
            <a:ext cx="1152525" cy="0"/>
          </a:xfrm>
          <a:custGeom>
            <a:avLst/>
            <a:gdLst/>
            <a:ahLst/>
            <a:cxnLst/>
            <a:rect l="l" t="t" r="r" b="b"/>
            <a:pathLst>
              <a:path w="1152525">
                <a:moveTo>
                  <a:pt x="0" y="0"/>
                </a:moveTo>
                <a:lnTo>
                  <a:pt x="1152144" y="0"/>
                </a:lnTo>
              </a:path>
            </a:pathLst>
          </a:custGeom>
          <a:ln w="19557">
            <a:solidFill>
              <a:srgbClr val="1523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416145" y="3670653"/>
            <a:ext cx="117729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u="none" dirty="0">
                <a:solidFill>
                  <a:srgbClr val="152332"/>
                </a:solidFill>
                <a:latin typeface="Arial Black"/>
                <a:cs typeface="Arial Black"/>
              </a:rPr>
              <a:t>Sen</a:t>
            </a:r>
            <a:r>
              <a:rPr sz="2400" b="1" u="none" spc="-5" dirty="0">
                <a:solidFill>
                  <a:srgbClr val="152332"/>
                </a:solidFill>
                <a:latin typeface="Arial Black"/>
                <a:cs typeface="Arial Black"/>
              </a:rPr>
              <a:t>s</a:t>
            </a:r>
            <a:r>
              <a:rPr sz="2400" b="1" u="none" dirty="0">
                <a:solidFill>
                  <a:srgbClr val="152332"/>
                </a:solidFill>
                <a:latin typeface="Arial Black"/>
                <a:cs typeface="Arial Black"/>
              </a:rPr>
              <a:t>or</a:t>
            </a:r>
            <a:endParaRPr sz="2400" u="none" dirty="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16145" y="4036412"/>
            <a:ext cx="1397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u="none" dirty="0">
                <a:solidFill>
                  <a:srgbClr val="152332"/>
                </a:solidFill>
                <a:latin typeface="Arial Black"/>
                <a:cs typeface="Arial Black"/>
              </a:rPr>
              <a:t>E</a:t>
            </a:r>
            <a:r>
              <a:rPr sz="2400" b="1" u="none" spc="-5" dirty="0">
                <a:solidFill>
                  <a:srgbClr val="152332"/>
                </a:solidFill>
                <a:latin typeface="Arial Black"/>
                <a:cs typeface="Arial Black"/>
              </a:rPr>
              <a:t>l</a:t>
            </a:r>
            <a:r>
              <a:rPr sz="2400" b="1" u="none" dirty="0">
                <a:solidFill>
                  <a:srgbClr val="152332"/>
                </a:solidFill>
                <a:latin typeface="Arial Black"/>
                <a:cs typeface="Arial Black"/>
              </a:rPr>
              <a:t>ement</a:t>
            </a:r>
            <a:endParaRPr sz="2400" u="none" dirty="0">
              <a:latin typeface="Arial Black"/>
              <a:cs typeface="Arial Black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843903" y="4340733"/>
            <a:ext cx="494030" cy="307975"/>
          </a:xfrm>
          <a:custGeom>
            <a:avLst/>
            <a:gdLst/>
            <a:ahLst/>
            <a:cxnLst/>
            <a:rect l="l" t="t" r="r" b="b"/>
            <a:pathLst>
              <a:path w="494029" h="307975">
                <a:moveTo>
                  <a:pt x="153923" y="0"/>
                </a:moveTo>
                <a:lnTo>
                  <a:pt x="0" y="153923"/>
                </a:lnTo>
                <a:lnTo>
                  <a:pt x="153923" y="307847"/>
                </a:lnTo>
                <a:lnTo>
                  <a:pt x="153923" y="230885"/>
                </a:lnTo>
                <a:lnTo>
                  <a:pt x="493775" y="230885"/>
                </a:lnTo>
                <a:lnTo>
                  <a:pt x="493775" y="76961"/>
                </a:lnTo>
                <a:lnTo>
                  <a:pt x="153923" y="76961"/>
                </a:lnTo>
                <a:lnTo>
                  <a:pt x="153923" y="0"/>
                </a:lnTo>
                <a:close/>
              </a:path>
            </a:pathLst>
          </a:custGeom>
          <a:solidFill>
            <a:srgbClr val="667D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43903" y="4340733"/>
            <a:ext cx="494030" cy="307975"/>
          </a:xfrm>
          <a:custGeom>
            <a:avLst/>
            <a:gdLst/>
            <a:ahLst/>
            <a:cxnLst/>
            <a:rect l="l" t="t" r="r" b="b"/>
            <a:pathLst>
              <a:path w="494029" h="307975">
                <a:moveTo>
                  <a:pt x="493775" y="230885"/>
                </a:moveTo>
                <a:lnTo>
                  <a:pt x="153923" y="230885"/>
                </a:lnTo>
                <a:lnTo>
                  <a:pt x="153923" y="307847"/>
                </a:lnTo>
                <a:lnTo>
                  <a:pt x="0" y="153923"/>
                </a:lnTo>
                <a:lnTo>
                  <a:pt x="153923" y="0"/>
                </a:lnTo>
                <a:lnTo>
                  <a:pt x="153923" y="76961"/>
                </a:lnTo>
                <a:lnTo>
                  <a:pt x="493775" y="76961"/>
                </a:lnTo>
                <a:lnTo>
                  <a:pt x="493775" y="230885"/>
                </a:lnTo>
                <a:close/>
              </a:path>
            </a:pathLst>
          </a:custGeom>
          <a:ln w="9906">
            <a:solidFill>
              <a:srgbClr val="1523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98294" y="2675763"/>
            <a:ext cx="307975" cy="739169"/>
          </a:xfrm>
          <a:custGeom>
            <a:avLst/>
            <a:gdLst/>
            <a:ahLst/>
            <a:cxnLst/>
            <a:rect l="l" t="t" r="r" b="b"/>
            <a:pathLst>
              <a:path w="307975" h="924560">
                <a:moveTo>
                  <a:pt x="307848" y="770382"/>
                </a:moveTo>
                <a:lnTo>
                  <a:pt x="0" y="770382"/>
                </a:lnTo>
                <a:lnTo>
                  <a:pt x="153924" y="924306"/>
                </a:lnTo>
                <a:lnTo>
                  <a:pt x="307848" y="770382"/>
                </a:lnTo>
                <a:close/>
              </a:path>
              <a:path w="307975" h="924560">
                <a:moveTo>
                  <a:pt x="230886" y="153924"/>
                </a:moveTo>
                <a:lnTo>
                  <a:pt x="76962" y="153924"/>
                </a:lnTo>
                <a:lnTo>
                  <a:pt x="76962" y="770382"/>
                </a:lnTo>
                <a:lnTo>
                  <a:pt x="230886" y="770382"/>
                </a:lnTo>
                <a:lnTo>
                  <a:pt x="230886" y="153924"/>
                </a:lnTo>
                <a:close/>
              </a:path>
              <a:path w="307975" h="924560">
                <a:moveTo>
                  <a:pt x="153924" y="0"/>
                </a:moveTo>
                <a:lnTo>
                  <a:pt x="0" y="153924"/>
                </a:lnTo>
                <a:lnTo>
                  <a:pt x="307848" y="153924"/>
                </a:lnTo>
                <a:lnTo>
                  <a:pt x="153924" y="0"/>
                </a:lnTo>
                <a:close/>
              </a:path>
            </a:pathLst>
          </a:custGeom>
          <a:solidFill>
            <a:srgbClr val="667D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98294" y="2675763"/>
            <a:ext cx="307975" cy="924560"/>
          </a:xfrm>
          <a:custGeom>
            <a:avLst/>
            <a:gdLst/>
            <a:ahLst/>
            <a:cxnLst/>
            <a:rect l="l" t="t" r="r" b="b"/>
            <a:pathLst>
              <a:path w="307975" h="924560">
                <a:moveTo>
                  <a:pt x="153924" y="0"/>
                </a:moveTo>
                <a:lnTo>
                  <a:pt x="307848" y="153924"/>
                </a:lnTo>
                <a:lnTo>
                  <a:pt x="230886" y="153924"/>
                </a:lnTo>
                <a:lnTo>
                  <a:pt x="230886" y="770382"/>
                </a:lnTo>
                <a:lnTo>
                  <a:pt x="307848" y="770382"/>
                </a:lnTo>
                <a:lnTo>
                  <a:pt x="153924" y="924306"/>
                </a:lnTo>
                <a:lnTo>
                  <a:pt x="0" y="770382"/>
                </a:lnTo>
                <a:lnTo>
                  <a:pt x="76962" y="770382"/>
                </a:lnTo>
                <a:lnTo>
                  <a:pt x="76962" y="153924"/>
                </a:lnTo>
                <a:lnTo>
                  <a:pt x="0" y="153924"/>
                </a:lnTo>
                <a:lnTo>
                  <a:pt x="153924" y="0"/>
                </a:lnTo>
                <a:close/>
              </a:path>
            </a:pathLst>
          </a:custGeom>
          <a:ln w="9906">
            <a:solidFill>
              <a:srgbClr val="1523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9185" y="2218563"/>
            <a:ext cx="1302385" cy="367665"/>
          </a:xfrm>
          <a:custGeom>
            <a:avLst/>
            <a:gdLst/>
            <a:ahLst/>
            <a:cxnLst/>
            <a:rect l="l" t="t" r="r" b="b"/>
            <a:pathLst>
              <a:path w="1302385" h="367664">
                <a:moveTo>
                  <a:pt x="651129" y="0"/>
                </a:moveTo>
                <a:lnTo>
                  <a:pt x="597725" y="1218"/>
                </a:lnTo>
                <a:lnTo>
                  <a:pt x="545511" y="4811"/>
                </a:lnTo>
                <a:lnTo>
                  <a:pt x="494653" y="10685"/>
                </a:lnTo>
                <a:lnTo>
                  <a:pt x="445320" y="18743"/>
                </a:lnTo>
                <a:lnTo>
                  <a:pt x="397678" y="28892"/>
                </a:lnTo>
                <a:lnTo>
                  <a:pt x="351895" y="41037"/>
                </a:lnTo>
                <a:lnTo>
                  <a:pt x="308139" y="55083"/>
                </a:lnTo>
                <a:lnTo>
                  <a:pt x="266578" y="70936"/>
                </a:lnTo>
                <a:lnTo>
                  <a:pt x="227379" y="88502"/>
                </a:lnTo>
                <a:lnTo>
                  <a:pt x="190709" y="107684"/>
                </a:lnTo>
                <a:lnTo>
                  <a:pt x="156736" y="128390"/>
                </a:lnTo>
                <a:lnTo>
                  <a:pt x="125628" y="150524"/>
                </a:lnTo>
                <a:lnTo>
                  <a:pt x="72676" y="198699"/>
                </a:lnTo>
                <a:lnTo>
                  <a:pt x="33194" y="251452"/>
                </a:lnTo>
                <a:lnTo>
                  <a:pt x="8522" y="308026"/>
                </a:lnTo>
                <a:lnTo>
                  <a:pt x="0" y="367664"/>
                </a:lnTo>
                <a:lnTo>
                  <a:pt x="84378" y="367664"/>
                </a:lnTo>
                <a:lnTo>
                  <a:pt x="86169" y="344993"/>
                </a:lnTo>
                <a:lnTo>
                  <a:pt x="91453" y="322802"/>
                </a:lnTo>
                <a:lnTo>
                  <a:pt x="111964" y="280140"/>
                </a:lnTo>
                <a:lnTo>
                  <a:pt x="144841" y="240231"/>
                </a:lnTo>
                <a:lnTo>
                  <a:pt x="189012" y="203631"/>
                </a:lnTo>
                <a:lnTo>
                  <a:pt x="243406" y="170894"/>
                </a:lnTo>
                <a:lnTo>
                  <a:pt x="306953" y="142574"/>
                </a:lnTo>
                <a:lnTo>
                  <a:pt x="378582" y="119226"/>
                </a:lnTo>
                <a:lnTo>
                  <a:pt x="417093" y="109589"/>
                </a:lnTo>
                <a:lnTo>
                  <a:pt x="457223" y="101404"/>
                </a:lnTo>
                <a:lnTo>
                  <a:pt x="498837" y="94738"/>
                </a:lnTo>
                <a:lnTo>
                  <a:pt x="541803" y="89662"/>
                </a:lnTo>
                <a:lnTo>
                  <a:pt x="585986" y="86245"/>
                </a:lnTo>
                <a:lnTo>
                  <a:pt x="631253" y="84556"/>
                </a:lnTo>
                <a:lnTo>
                  <a:pt x="1066480" y="84556"/>
                </a:lnTo>
                <a:lnTo>
                  <a:pt x="1029020" y="68227"/>
                </a:lnTo>
                <a:lnTo>
                  <a:pt x="987926" y="52952"/>
                </a:lnTo>
                <a:lnTo>
                  <a:pt x="944757" y="39430"/>
                </a:lnTo>
                <a:lnTo>
                  <a:pt x="899672" y="27747"/>
                </a:lnTo>
                <a:lnTo>
                  <a:pt x="852832" y="17992"/>
                </a:lnTo>
                <a:lnTo>
                  <a:pt x="804398" y="10252"/>
                </a:lnTo>
                <a:lnTo>
                  <a:pt x="754529" y="4615"/>
                </a:lnTo>
                <a:lnTo>
                  <a:pt x="703386" y="1168"/>
                </a:lnTo>
                <a:lnTo>
                  <a:pt x="651129" y="0"/>
                </a:lnTo>
                <a:close/>
              </a:path>
              <a:path w="1302385" h="367664">
                <a:moveTo>
                  <a:pt x="1066480" y="84556"/>
                </a:moveTo>
                <a:lnTo>
                  <a:pt x="631253" y="84556"/>
                </a:lnTo>
                <a:lnTo>
                  <a:pt x="677772" y="84680"/>
                </a:lnTo>
                <a:lnTo>
                  <a:pt x="723386" y="86650"/>
                </a:lnTo>
                <a:lnTo>
                  <a:pt x="767943" y="90397"/>
                </a:lnTo>
                <a:lnTo>
                  <a:pt x="811292" y="95849"/>
                </a:lnTo>
                <a:lnTo>
                  <a:pt x="853283" y="102937"/>
                </a:lnTo>
                <a:lnTo>
                  <a:pt x="893765" y="111590"/>
                </a:lnTo>
                <a:lnTo>
                  <a:pt x="932586" y="121739"/>
                </a:lnTo>
                <a:lnTo>
                  <a:pt x="969596" y="133312"/>
                </a:lnTo>
                <a:lnTo>
                  <a:pt x="1037580" y="160451"/>
                </a:lnTo>
                <a:lnTo>
                  <a:pt x="1096509" y="192446"/>
                </a:lnTo>
                <a:lnTo>
                  <a:pt x="1145176" y="228734"/>
                </a:lnTo>
                <a:lnTo>
                  <a:pt x="1182374" y="268753"/>
                </a:lnTo>
                <a:lnTo>
                  <a:pt x="1206896" y="311940"/>
                </a:lnTo>
                <a:lnTo>
                  <a:pt x="1217536" y="357733"/>
                </a:lnTo>
                <a:lnTo>
                  <a:pt x="1301940" y="356247"/>
                </a:lnTo>
                <a:lnTo>
                  <a:pt x="1290560" y="298033"/>
                </a:lnTo>
                <a:lnTo>
                  <a:pt x="1263829" y="242968"/>
                </a:lnTo>
                <a:lnTo>
                  <a:pt x="1223027" y="191753"/>
                </a:lnTo>
                <a:lnTo>
                  <a:pt x="1169437" y="145090"/>
                </a:lnTo>
                <a:lnTo>
                  <a:pt x="1104341" y="103681"/>
                </a:lnTo>
                <a:lnTo>
                  <a:pt x="1067878" y="85165"/>
                </a:lnTo>
                <a:lnTo>
                  <a:pt x="1066480" y="84556"/>
                </a:lnTo>
                <a:close/>
              </a:path>
            </a:pathLst>
          </a:custGeom>
          <a:solidFill>
            <a:srgbClr val="667D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99185" y="2218563"/>
            <a:ext cx="1302385" cy="367665"/>
          </a:xfrm>
          <a:custGeom>
            <a:avLst/>
            <a:gdLst/>
            <a:ahLst/>
            <a:cxnLst/>
            <a:rect l="l" t="t" r="r" b="b"/>
            <a:pathLst>
              <a:path w="1302385" h="367664">
                <a:moveTo>
                  <a:pt x="0" y="367664"/>
                </a:moveTo>
                <a:lnTo>
                  <a:pt x="8522" y="308026"/>
                </a:lnTo>
                <a:lnTo>
                  <a:pt x="33194" y="251452"/>
                </a:lnTo>
                <a:lnTo>
                  <a:pt x="72676" y="198699"/>
                </a:lnTo>
                <a:lnTo>
                  <a:pt x="125628" y="150524"/>
                </a:lnTo>
                <a:lnTo>
                  <a:pt x="156736" y="128390"/>
                </a:lnTo>
                <a:lnTo>
                  <a:pt x="190709" y="107684"/>
                </a:lnTo>
                <a:lnTo>
                  <a:pt x="227379" y="88502"/>
                </a:lnTo>
                <a:lnTo>
                  <a:pt x="266578" y="70936"/>
                </a:lnTo>
                <a:lnTo>
                  <a:pt x="308139" y="55083"/>
                </a:lnTo>
                <a:lnTo>
                  <a:pt x="351895" y="41037"/>
                </a:lnTo>
                <a:lnTo>
                  <a:pt x="397678" y="28892"/>
                </a:lnTo>
                <a:lnTo>
                  <a:pt x="445320" y="18743"/>
                </a:lnTo>
                <a:lnTo>
                  <a:pt x="494653" y="10685"/>
                </a:lnTo>
                <a:lnTo>
                  <a:pt x="545511" y="4811"/>
                </a:lnTo>
                <a:lnTo>
                  <a:pt x="597725" y="1218"/>
                </a:lnTo>
                <a:lnTo>
                  <a:pt x="651129" y="0"/>
                </a:lnTo>
                <a:lnTo>
                  <a:pt x="703386" y="1168"/>
                </a:lnTo>
                <a:lnTo>
                  <a:pt x="754529" y="4615"/>
                </a:lnTo>
                <a:lnTo>
                  <a:pt x="804398" y="10252"/>
                </a:lnTo>
                <a:lnTo>
                  <a:pt x="852832" y="17992"/>
                </a:lnTo>
                <a:lnTo>
                  <a:pt x="899672" y="27747"/>
                </a:lnTo>
                <a:lnTo>
                  <a:pt x="944757" y="39430"/>
                </a:lnTo>
                <a:lnTo>
                  <a:pt x="987926" y="52952"/>
                </a:lnTo>
                <a:lnTo>
                  <a:pt x="1029020" y="68227"/>
                </a:lnTo>
                <a:lnTo>
                  <a:pt x="1067878" y="85165"/>
                </a:lnTo>
                <a:lnTo>
                  <a:pt x="1104341" y="103681"/>
                </a:lnTo>
                <a:lnTo>
                  <a:pt x="1138247" y="123685"/>
                </a:lnTo>
                <a:lnTo>
                  <a:pt x="1197750" y="167809"/>
                </a:lnTo>
                <a:lnTo>
                  <a:pt x="1245106" y="216836"/>
                </a:lnTo>
                <a:lnTo>
                  <a:pt x="1279033" y="270063"/>
                </a:lnTo>
                <a:lnTo>
                  <a:pt x="1298249" y="326791"/>
                </a:lnTo>
                <a:lnTo>
                  <a:pt x="1301940" y="356247"/>
                </a:lnTo>
                <a:lnTo>
                  <a:pt x="1217536" y="357733"/>
                </a:lnTo>
                <a:lnTo>
                  <a:pt x="1214027" y="334546"/>
                </a:lnTo>
                <a:lnTo>
                  <a:pt x="1206896" y="311940"/>
                </a:lnTo>
                <a:lnTo>
                  <a:pt x="1182374" y="268753"/>
                </a:lnTo>
                <a:lnTo>
                  <a:pt x="1145176" y="228734"/>
                </a:lnTo>
                <a:lnTo>
                  <a:pt x="1096509" y="192446"/>
                </a:lnTo>
                <a:lnTo>
                  <a:pt x="1037580" y="160451"/>
                </a:lnTo>
                <a:lnTo>
                  <a:pt x="969596" y="133312"/>
                </a:lnTo>
                <a:lnTo>
                  <a:pt x="932586" y="121739"/>
                </a:lnTo>
                <a:lnTo>
                  <a:pt x="893765" y="111590"/>
                </a:lnTo>
                <a:lnTo>
                  <a:pt x="853283" y="102937"/>
                </a:lnTo>
                <a:lnTo>
                  <a:pt x="811292" y="95849"/>
                </a:lnTo>
                <a:lnTo>
                  <a:pt x="767943" y="90397"/>
                </a:lnTo>
                <a:lnTo>
                  <a:pt x="723386" y="86650"/>
                </a:lnTo>
                <a:lnTo>
                  <a:pt x="677772" y="84680"/>
                </a:lnTo>
                <a:lnTo>
                  <a:pt x="631253" y="84556"/>
                </a:lnTo>
                <a:lnTo>
                  <a:pt x="585986" y="86245"/>
                </a:lnTo>
                <a:lnTo>
                  <a:pt x="541803" y="89662"/>
                </a:lnTo>
                <a:lnTo>
                  <a:pt x="498837" y="94738"/>
                </a:lnTo>
                <a:lnTo>
                  <a:pt x="457223" y="101404"/>
                </a:lnTo>
                <a:lnTo>
                  <a:pt x="417093" y="109589"/>
                </a:lnTo>
                <a:lnTo>
                  <a:pt x="378582" y="119226"/>
                </a:lnTo>
                <a:lnTo>
                  <a:pt x="341825" y="130244"/>
                </a:lnTo>
                <a:lnTo>
                  <a:pt x="274103" y="156147"/>
                </a:lnTo>
                <a:lnTo>
                  <a:pt x="214998" y="186745"/>
                </a:lnTo>
                <a:lnTo>
                  <a:pt x="165581" y="221483"/>
                </a:lnTo>
                <a:lnTo>
                  <a:pt x="126924" y="259807"/>
                </a:lnTo>
                <a:lnTo>
                  <a:pt x="100096" y="301161"/>
                </a:lnTo>
                <a:lnTo>
                  <a:pt x="86169" y="344993"/>
                </a:lnTo>
                <a:lnTo>
                  <a:pt x="84378" y="367664"/>
                </a:lnTo>
                <a:lnTo>
                  <a:pt x="0" y="367664"/>
                </a:lnTo>
                <a:close/>
              </a:path>
            </a:pathLst>
          </a:custGeom>
          <a:ln w="9906">
            <a:solidFill>
              <a:srgbClr val="1523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51585" y="2370963"/>
            <a:ext cx="1020444" cy="367665"/>
          </a:xfrm>
          <a:custGeom>
            <a:avLst/>
            <a:gdLst/>
            <a:ahLst/>
            <a:cxnLst/>
            <a:rect l="l" t="t" r="r" b="b"/>
            <a:pathLst>
              <a:path w="1020444" h="367664">
                <a:moveTo>
                  <a:pt x="510159" y="0"/>
                </a:moveTo>
                <a:lnTo>
                  <a:pt x="468318" y="1218"/>
                </a:lnTo>
                <a:lnTo>
                  <a:pt x="427409" y="4811"/>
                </a:lnTo>
                <a:lnTo>
                  <a:pt x="387563" y="10685"/>
                </a:lnTo>
                <a:lnTo>
                  <a:pt x="348910" y="18743"/>
                </a:lnTo>
                <a:lnTo>
                  <a:pt x="311583" y="28892"/>
                </a:lnTo>
                <a:lnTo>
                  <a:pt x="241430" y="55083"/>
                </a:lnTo>
                <a:lnTo>
                  <a:pt x="178154" y="88502"/>
                </a:lnTo>
                <a:lnTo>
                  <a:pt x="122805" y="128390"/>
                </a:lnTo>
                <a:lnTo>
                  <a:pt x="76434" y="173992"/>
                </a:lnTo>
                <a:lnTo>
                  <a:pt x="40091" y="224551"/>
                </a:lnTo>
                <a:lnTo>
                  <a:pt x="14826" y="279309"/>
                </a:lnTo>
                <a:lnTo>
                  <a:pt x="1691" y="337510"/>
                </a:lnTo>
                <a:lnTo>
                  <a:pt x="0" y="367664"/>
                </a:lnTo>
                <a:lnTo>
                  <a:pt x="84378" y="367664"/>
                </a:lnTo>
                <a:lnTo>
                  <a:pt x="85740" y="344854"/>
                </a:lnTo>
                <a:lnTo>
                  <a:pt x="89757" y="322533"/>
                </a:lnTo>
                <a:lnTo>
                  <a:pt x="105345" y="279640"/>
                </a:lnTo>
                <a:lnTo>
                  <a:pt x="130320" y="239547"/>
                </a:lnTo>
                <a:lnTo>
                  <a:pt x="163861" y="202816"/>
                </a:lnTo>
                <a:lnTo>
                  <a:pt x="205144" y="170008"/>
                </a:lnTo>
                <a:lnTo>
                  <a:pt x="253348" y="141685"/>
                </a:lnTo>
                <a:lnTo>
                  <a:pt x="307651" y="118409"/>
                </a:lnTo>
                <a:lnTo>
                  <a:pt x="367231" y="100742"/>
                </a:lnTo>
                <a:lnTo>
                  <a:pt x="431265" y="89245"/>
                </a:lnTo>
                <a:lnTo>
                  <a:pt x="498932" y="84480"/>
                </a:lnTo>
                <a:lnTo>
                  <a:pt x="835366" y="84480"/>
                </a:lnTo>
                <a:lnTo>
                  <a:pt x="807368" y="68810"/>
                </a:lnTo>
                <a:lnTo>
                  <a:pt x="741165" y="39775"/>
                </a:lnTo>
                <a:lnTo>
                  <a:pt x="668887" y="18153"/>
                </a:lnTo>
                <a:lnTo>
                  <a:pt x="630786" y="10345"/>
                </a:lnTo>
                <a:lnTo>
                  <a:pt x="591546" y="4657"/>
                </a:lnTo>
                <a:lnTo>
                  <a:pt x="551295" y="1179"/>
                </a:lnTo>
                <a:lnTo>
                  <a:pt x="510159" y="0"/>
                </a:lnTo>
                <a:close/>
              </a:path>
              <a:path w="1020444" h="367664">
                <a:moveTo>
                  <a:pt x="835366" y="84480"/>
                </a:moveTo>
                <a:lnTo>
                  <a:pt x="498932" y="84480"/>
                </a:lnTo>
                <a:lnTo>
                  <a:pt x="533878" y="84806"/>
                </a:lnTo>
                <a:lnTo>
                  <a:pt x="568120" y="86974"/>
                </a:lnTo>
                <a:lnTo>
                  <a:pt x="634039" y="96555"/>
                </a:lnTo>
                <a:lnTo>
                  <a:pt x="695790" y="112655"/>
                </a:lnTo>
                <a:lnTo>
                  <a:pt x="752473" y="134706"/>
                </a:lnTo>
                <a:lnTo>
                  <a:pt x="803189" y="162140"/>
                </a:lnTo>
                <a:lnTo>
                  <a:pt x="847038" y="194391"/>
                </a:lnTo>
                <a:lnTo>
                  <a:pt x="883122" y="230889"/>
                </a:lnTo>
                <a:lnTo>
                  <a:pt x="910541" y="271068"/>
                </a:lnTo>
                <a:lnTo>
                  <a:pt x="928395" y="314360"/>
                </a:lnTo>
                <a:lnTo>
                  <a:pt x="935786" y="360197"/>
                </a:lnTo>
                <a:lnTo>
                  <a:pt x="1020165" y="358724"/>
                </a:lnTo>
                <a:lnTo>
                  <a:pt x="1011726" y="300197"/>
                </a:lnTo>
                <a:lnTo>
                  <a:pt x="991123" y="244802"/>
                </a:lnTo>
                <a:lnTo>
                  <a:pt x="959371" y="193252"/>
                </a:lnTo>
                <a:lnTo>
                  <a:pt x="917485" y="146261"/>
                </a:lnTo>
                <a:lnTo>
                  <a:pt x="866479" y="104543"/>
                </a:lnTo>
                <a:lnTo>
                  <a:pt x="837873" y="85883"/>
                </a:lnTo>
                <a:lnTo>
                  <a:pt x="835366" y="84480"/>
                </a:lnTo>
                <a:close/>
              </a:path>
            </a:pathLst>
          </a:custGeom>
          <a:solidFill>
            <a:srgbClr val="667D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51585" y="2370963"/>
            <a:ext cx="1020444" cy="367665"/>
          </a:xfrm>
          <a:custGeom>
            <a:avLst/>
            <a:gdLst/>
            <a:ahLst/>
            <a:cxnLst/>
            <a:rect l="l" t="t" r="r" b="b"/>
            <a:pathLst>
              <a:path w="1020444" h="367664">
                <a:moveTo>
                  <a:pt x="0" y="367664"/>
                </a:moveTo>
                <a:lnTo>
                  <a:pt x="6677" y="308026"/>
                </a:lnTo>
                <a:lnTo>
                  <a:pt x="26008" y="251452"/>
                </a:lnTo>
                <a:lnTo>
                  <a:pt x="56943" y="198699"/>
                </a:lnTo>
                <a:lnTo>
                  <a:pt x="98432" y="150524"/>
                </a:lnTo>
                <a:lnTo>
                  <a:pt x="149423" y="107684"/>
                </a:lnTo>
                <a:lnTo>
                  <a:pt x="208867" y="70936"/>
                </a:lnTo>
                <a:lnTo>
                  <a:pt x="275713" y="41037"/>
                </a:lnTo>
                <a:lnTo>
                  <a:pt x="348910" y="18743"/>
                </a:lnTo>
                <a:lnTo>
                  <a:pt x="387563" y="10685"/>
                </a:lnTo>
                <a:lnTo>
                  <a:pt x="427409" y="4811"/>
                </a:lnTo>
                <a:lnTo>
                  <a:pt x="468318" y="1218"/>
                </a:lnTo>
                <a:lnTo>
                  <a:pt x="510159" y="0"/>
                </a:lnTo>
                <a:lnTo>
                  <a:pt x="551295" y="1179"/>
                </a:lnTo>
                <a:lnTo>
                  <a:pt x="591546" y="4657"/>
                </a:lnTo>
                <a:lnTo>
                  <a:pt x="630786" y="10345"/>
                </a:lnTo>
                <a:lnTo>
                  <a:pt x="668887" y="18153"/>
                </a:lnTo>
                <a:lnTo>
                  <a:pt x="705722" y="27993"/>
                </a:lnTo>
                <a:lnTo>
                  <a:pt x="775090" y="53410"/>
                </a:lnTo>
                <a:lnTo>
                  <a:pt x="837873" y="85883"/>
                </a:lnTo>
                <a:lnTo>
                  <a:pt x="893059" y="124698"/>
                </a:lnTo>
                <a:lnTo>
                  <a:pt x="939632" y="169142"/>
                </a:lnTo>
                <a:lnTo>
                  <a:pt x="976578" y="218502"/>
                </a:lnTo>
                <a:lnTo>
                  <a:pt x="1002882" y="272063"/>
                </a:lnTo>
                <a:lnTo>
                  <a:pt x="1017529" y="329113"/>
                </a:lnTo>
                <a:lnTo>
                  <a:pt x="1020165" y="358724"/>
                </a:lnTo>
                <a:lnTo>
                  <a:pt x="935786" y="360197"/>
                </a:lnTo>
                <a:lnTo>
                  <a:pt x="933455" y="336996"/>
                </a:lnTo>
                <a:lnTo>
                  <a:pt x="928395" y="314360"/>
                </a:lnTo>
                <a:lnTo>
                  <a:pt x="910541" y="271068"/>
                </a:lnTo>
                <a:lnTo>
                  <a:pt x="883122" y="230889"/>
                </a:lnTo>
                <a:lnTo>
                  <a:pt x="847038" y="194391"/>
                </a:lnTo>
                <a:lnTo>
                  <a:pt x="803189" y="162140"/>
                </a:lnTo>
                <a:lnTo>
                  <a:pt x="752473" y="134706"/>
                </a:lnTo>
                <a:lnTo>
                  <a:pt x="695790" y="112655"/>
                </a:lnTo>
                <a:lnTo>
                  <a:pt x="634039" y="96555"/>
                </a:lnTo>
                <a:lnTo>
                  <a:pt x="568120" y="86974"/>
                </a:lnTo>
                <a:lnTo>
                  <a:pt x="498932" y="84480"/>
                </a:lnTo>
                <a:lnTo>
                  <a:pt x="464696" y="85986"/>
                </a:lnTo>
                <a:lnTo>
                  <a:pt x="398743" y="94187"/>
                </a:lnTo>
                <a:lnTo>
                  <a:pt x="336833" y="108839"/>
                </a:lnTo>
                <a:lnTo>
                  <a:pt x="279789" y="129381"/>
                </a:lnTo>
                <a:lnTo>
                  <a:pt x="228433" y="155251"/>
                </a:lnTo>
                <a:lnTo>
                  <a:pt x="183586" y="185887"/>
                </a:lnTo>
                <a:lnTo>
                  <a:pt x="146071" y="220726"/>
                </a:lnTo>
                <a:lnTo>
                  <a:pt x="116711" y="259209"/>
                </a:lnTo>
                <a:lnTo>
                  <a:pt x="96326" y="300772"/>
                </a:lnTo>
                <a:lnTo>
                  <a:pt x="85740" y="344854"/>
                </a:lnTo>
                <a:lnTo>
                  <a:pt x="84378" y="367664"/>
                </a:lnTo>
                <a:lnTo>
                  <a:pt x="0" y="367664"/>
                </a:lnTo>
                <a:close/>
              </a:path>
            </a:pathLst>
          </a:custGeom>
          <a:ln w="9906">
            <a:solidFill>
              <a:srgbClr val="1523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17700" y="2546223"/>
            <a:ext cx="695960" cy="351790"/>
          </a:xfrm>
          <a:custGeom>
            <a:avLst/>
            <a:gdLst/>
            <a:ahLst/>
            <a:cxnLst/>
            <a:rect l="l" t="t" r="r" b="b"/>
            <a:pathLst>
              <a:path w="695960" h="351789">
                <a:moveTo>
                  <a:pt x="347853" y="0"/>
                </a:moveTo>
                <a:lnTo>
                  <a:pt x="291429" y="4597"/>
                </a:lnTo>
                <a:lnTo>
                  <a:pt x="237904" y="17908"/>
                </a:lnTo>
                <a:lnTo>
                  <a:pt x="187994" y="39209"/>
                </a:lnTo>
                <a:lnTo>
                  <a:pt x="142415" y="67777"/>
                </a:lnTo>
                <a:lnTo>
                  <a:pt x="101884" y="102889"/>
                </a:lnTo>
                <a:lnTo>
                  <a:pt x="67115" y="143820"/>
                </a:lnTo>
                <a:lnTo>
                  <a:pt x="38826" y="189848"/>
                </a:lnTo>
                <a:lnTo>
                  <a:pt x="17733" y="240250"/>
                </a:lnTo>
                <a:lnTo>
                  <a:pt x="4552" y="294302"/>
                </a:lnTo>
                <a:lnTo>
                  <a:pt x="0" y="351282"/>
                </a:lnTo>
                <a:lnTo>
                  <a:pt x="79832" y="351282"/>
                </a:lnTo>
                <a:lnTo>
                  <a:pt x="80700" y="329285"/>
                </a:lnTo>
                <a:lnTo>
                  <a:pt x="83259" y="307767"/>
                </a:lnTo>
                <a:lnTo>
                  <a:pt x="93188" y="266437"/>
                </a:lnTo>
                <a:lnTo>
                  <a:pt x="109091" y="227837"/>
                </a:lnTo>
                <a:lnTo>
                  <a:pt x="130437" y="192512"/>
                </a:lnTo>
                <a:lnTo>
                  <a:pt x="156698" y="161007"/>
                </a:lnTo>
                <a:lnTo>
                  <a:pt x="187346" y="133867"/>
                </a:lnTo>
                <a:lnTo>
                  <a:pt x="221851" y="111639"/>
                </a:lnTo>
                <a:lnTo>
                  <a:pt x="259683" y="94866"/>
                </a:lnTo>
                <a:lnTo>
                  <a:pt x="300315" y="84095"/>
                </a:lnTo>
                <a:lnTo>
                  <a:pt x="343217" y="79870"/>
                </a:lnTo>
                <a:lnTo>
                  <a:pt x="568472" y="79870"/>
                </a:lnTo>
                <a:lnTo>
                  <a:pt x="551306" y="66323"/>
                </a:lnTo>
                <a:lnTo>
                  <a:pt x="506039" y="38346"/>
                </a:lnTo>
                <a:lnTo>
                  <a:pt x="456576" y="17505"/>
                </a:lnTo>
                <a:lnTo>
                  <a:pt x="403614" y="4491"/>
                </a:lnTo>
                <a:lnTo>
                  <a:pt x="376040" y="1137"/>
                </a:lnTo>
                <a:lnTo>
                  <a:pt x="347853" y="0"/>
                </a:lnTo>
                <a:close/>
              </a:path>
              <a:path w="695960" h="351789">
                <a:moveTo>
                  <a:pt x="568472" y="79870"/>
                </a:moveTo>
                <a:lnTo>
                  <a:pt x="343217" y="79870"/>
                </a:lnTo>
                <a:lnTo>
                  <a:pt x="365210" y="80385"/>
                </a:lnTo>
                <a:lnTo>
                  <a:pt x="386743" y="82661"/>
                </a:lnTo>
                <a:lnTo>
                  <a:pt x="428152" y="92223"/>
                </a:lnTo>
                <a:lnTo>
                  <a:pt x="466883" y="108006"/>
                </a:lnTo>
                <a:lnTo>
                  <a:pt x="502373" y="129463"/>
                </a:lnTo>
                <a:lnTo>
                  <a:pt x="534061" y="156043"/>
                </a:lnTo>
                <a:lnTo>
                  <a:pt x="561387" y="187198"/>
                </a:lnTo>
                <a:lnTo>
                  <a:pt x="583789" y="222378"/>
                </a:lnTo>
                <a:lnTo>
                  <a:pt x="600705" y="261035"/>
                </a:lnTo>
                <a:lnTo>
                  <a:pt x="611574" y="302619"/>
                </a:lnTo>
                <a:lnTo>
                  <a:pt x="615835" y="346583"/>
                </a:lnTo>
                <a:lnTo>
                  <a:pt x="695655" y="345186"/>
                </a:lnTo>
                <a:lnTo>
                  <a:pt x="690237" y="288960"/>
                </a:lnTo>
                <a:lnTo>
                  <a:pt x="676433" y="235710"/>
                </a:lnTo>
                <a:lnTo>
                  <a:pt x="654939" y="186128"/>
                </a:lnTo>
                <a:lnTo>
                  <a:pt x="626454" y="140907"/>
                </a:lnTo>
                <a:lnTo>
                  <a:pt x="591677" y="100741"/>
                </a:lnTo>
                <a:lnTo>
                  <a:pt x="572147" y="82770"/>
                </a:lnTo>
                <a:lnTo>
                  <a:pt x="568472" y="79870"/>
                </a:lnTo>
                <a:close/>
              </a:path>
            </a:pathLst>
          </a:custGeom>
          <a:solidFill>
            <a:srgbClr val="667D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17700" y="2546223"/>
            <a:ext cx="695960" cy="351790"/>
          </a:xfrm>
          <a:custGeom>
            <a:avLst/>
            <a:gdLst/>
            <a:ahLst/>
            <a:cxnLst/>
            <a:rect l="l" t="t" r="r" b="b"/>
            <a:pathLst>
              <a:path w="695960" h="351789">
                <a:moveTo>
                  <a:pt x="0" y="351282"/>
                </a:moveTo>
                <a:lnTo>
                  <a:pt x="4552" y="294302"/>
                </a:lnTo>
                <a:lnTo>
                  <a:pt x="17733" y="240250"/>
                </a:lnTo>
                <a:lnTo>
                  <a:pt x="38826" y="189848"/>
                </a:lnTo>
                <a:lnTo>
                  <a:pt x="67115" y="143820"/>
                </a:lnTo>
                <a:lnTo>
                  <a:pt x="101884" y="102889"/>
                </a:lnTo>
                <a:lnTo>
                  <a:pt x="142415" y="67777"/>
                </a:lnTo>
                <a:lnTo>
                  <a:pt x="187994" y="39209"/>
                </a:lnTo>
                <a:lnTo>
                  <a:pt x="237904" y="17908"/>
                </a:lnTo>
                <a:lnTo>
                  <a:pt x="291429" y="4597"/>
                </a:lnTo>
                <a:lnTo>
                  <a:pt x="347853" y="0"/>
                </a:lnTo>
                <a:lnTo>
                  <a:pt x="376040" y="1137"/>
                </a:lnTo>
                <a:lnTo>
                  <a:pt x="430489" y="9976"/>
                </a:lnTo>
                <a:lnTo>
                  <a:pt x="481789" y="26990"/>
                </a:lnTo>
                <a:lnTo>
                  <a:pt x="529241" y="51486"/>
                </a:lnTo>
                <a:lnTo>
                  <a:pt x="572147" y="82770"/>
                </a:lnTo>
                <a:lnTo>
                  <a:pt x="609808" y="120149"/>
                </a:lnTo>
                <a:lnTo>
                  <a:pt x="641526" y="162929"/>
                </a:lnTo>
                <a:lnTo>
                  <a:pt x="666603" y="210417"/>
                </a:lnTo>
                <a:lnTo>
                  <a:pt x="684340" y="261920"/>
                </a:lnTo>
                <a:lnTo>
                  <a:pt x="694038" y="316744"/>
                </a:lnTo>
                <a:lnTo>
                  <a:pt x="695655" y="345186"/>
                </a:lnTo>
                <a:lnTo>
                  <a:pt x="615835" y="346583"/>
                </a:lnTo>
                <a:lnTo>
                  <a:pt x="614566" y="324338"/>
                </a:lnTo>
                <a:lnTo>
                  <a:pt x="611574" y="302619"/>
                </a:lnTo>
                <a:lnTo>
                  <a:pt x="600705" y="261035"/>
                </a:lnTo>
                <a:lnTo>
                  <a:pt x="583789" y="222378"/>
                </a:lnTo>
                <a:lnTo>
                  <a:pt x="561387" y="187198"/>
                </a:lnTo>
                <a:lnTo>
                  <a:pt x="534061" y="156043"/>
                </a:lnTo>
                <a:lnTo>
                  <a:pt x="502373" y="129463"/>
                </a:lnTo>
                <a:lnTo>
                  <a:pt x="466883" y="108006"/>
                </a:lnTo>
                <a:lnTo>
                  <a:pt x="428152" y="92223"/>
                </a:lnTo>
                <a:lnTo>
                  <a:pt x="386743" y="82661"/>
                </a:lnTo>
                <a:lnTo>
                  <a:pt x="343217" y="79870"/>
                </a:lnTo>
                <a:lnTo>
                  <a:pt x="321515" y="81130"/>
                </a:lnTo>
                <a:lnTo>
                  <a:pt x="279682" y="88696"/>
                </a:lnTo>
                <a:lnTo>
                  <a:pt x="240384" y="102536"/>
                </a:lnTo>
                <a:lnTo>
                  <a:pt x="204149" y="122105"/>
                </a:lnTo>
                <a:lnTo>
                  <a:pt x="171507" y="146857"/>
                </a:lnTo>
                <a:lnTo>
                  <a:pt x="142986" y="176248"/>
                </a:lnTo>
                <a:lnTo>
                  <a:pt x="119116" y="209731"/>
                </a:lnTo>
                <a:lnTo>
                  <a:pt x="100426" y="246762"/>
                </a:lnTo>
                <a:lnTo>
                  <a:pt x="87444" y="286795"/>
                </a:lnTo>
                <a:lnTo>
                  <a:pt x="80700" y="329285"/>
                </a:lnTo>
                <a:lnTo>
                  <a:pt x="79832" y="351282"/>
                </a:lnTo>
                <a:lnTo>
                  <a:pt x="0" y="351282"/>
                </a:lnTo>
                <a:close/>
              </a:path>
            </a:pathLst>
          </a:custGeom>
          <a:ln w="9906">
            <a:solidFill>
              <a:srgbClr val="1523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3019" y="2457069"/>
            <a:ext cx="9184005" cy="4224655"/>
          </a:xfrm>
          <a:custGeom>
            <a:avLst/>
            <a:gdLst/>
            <a:ahLst/>
            <a:cxnLst/>
            <a:rect l="l" t="t" r="r" b="b"/>
            <a:pathLst>
              <a:path w="9184005" h="4224655">
                <a:moveTo>
                  <a:pt x="0" y="422452"/>
                </a:moveTo>
                <a:lnTo>
                  <a:pt x="30049" y="490976"/>
                </a:lnTo>
                <a:lnTo>
                  <a:pt x="66725" y="523972"/>
                </a:lnTo>
                <a:lnTo>
                  <a:pt x="117046" y="555979"/>
                </a:lnTo>
                <a:lnTo>
                  <a:pt x="180423" y="586889"/>
                </a:lnTo>
                <a:lnTo>
                  <a:pt x="256264" y="616593"/>
                </a:lnTo>
                <a:lnTo>
                  <a:pt x="343979" y="644981"/>
                </a:lnTo>
                <a:lnTo>
                  <a:pt x="442976" y="671946"/>
                </a:lnTo>
                <a:lnTo>
                  <a:pt x="552665" y="697379"/>
                </a:lnTo>
                <a:lnTo>
                  <a:pt x="672455" y="721171"/>
                </a:lnTo>
                <a:lnTo>
                  <a:pt x="801755" y="743212"/>
                </a:lnTo>
                <a:lnTo>
                  <a:pt x="939973" y="763395"/>
                </a:lnTo>
                <a:lnTo>
                  <a:pt x="1086520" y="781611"/>
                </a:lnTo>
                <a:lnTo>
                  <a:pt x="1240805" y="797751"/>
                </a:lnTo>
                <a:lnTo>
                  <a:pt x="1402235" y="811706"/>
                </a:lnTo>
                <a:lnTo>
                  <a:pt x="1570222" y="823368"/>
                </a:lnTo>
                <a:lnTo>
                  <a:pt x="1744173" y="832627"/>
                </a:lnTo>
                <a:lnTo>
                  <a:pt x="1923498" y="839376"/>
                </a:lnTo>
                <a:lnTo>
                  <a:pt x="2107606" y="843505"/>
                </a:lnTo>
                <a:lnTo>
                  <a:pt x="2295906" y="844905"/>
                </a:lnTo>
                <a:lnTo>
                  <a:pt x="2484205" y="843505"/>
                </a:lnTo>
                <a:lnTo>
                  <a:pt x="2668313" y="839376"/>
                </a:lnTo>
                <a:lnTo>
                  <a:pt x="2847638" y="832627"/>
                </a:lnTo>
                <a:lnTo>
                  <a:pt x="3021589" y="823368"/>
                </a:lnTo>
                <a:lnTo>
                  <a:pt x="3189576" y="811706"/>
                </a:lnTo>
                <a:lnTo>
                  <a:pt x="3351006" y="797751"/>
                </a:lnTo>
                <a:lnTo>
                  <a:pt x="3505291" y="781611"/>
                </a:lnTo>
                <a:lnTo>
                  <a:pt x="3651838" y="763395"/>
                </a:lnTo>
                <a:lnTo>
                  <a:pt x="3790056" y="743212"/>
                </a:lnTo>
                <a:lnTo>
                  <a:pt x="3919356" y="721171"/>
                </a:lnTo>
                <a:lnTo>
                  <a:pt x="4039146" y="697379"/>
                </a:lnTo>
                <a:lnTo>
                  <a:pt x="4148835" y="671946"/>
                </a:lnTo>
                <a:lnTo>
                  <a:pt x="4247832" y="644981"/>
                </a:lnTo>
                <a:lnTo>
                  <a:pt x="4335547" y="616593"/>
                </a:lnTo>
                <a:lnTo>
                  <a:pt x="4411388" y="586889"/>
                </a:lnTo>
                <a:lnTo>
                  <a:pt x="4474765" y="555979"/>
                </a:lnTo>
                <a:lnTo>
                  <a:pt x="4525086" y="523972"/>
                </a:lnTo>
                <a:lnTo>
                  <a:pt x="4561762" y="490976"/>
                </a:lnTo>
                <a:lnTo>
                  <a:pt x="4584201" y="457100"/>
                </a:lnTo>
                <a:lnTo>
                  <a:pt x="4599422" y="387805"/>
                </a:lnTo>
                <a:lnTo>
                  <a:pt x="4621861" y="353929"/>
                </a:lnTo>
                <a:lnTo>
                  <a:pt x="4658537" y="320933"/>
                </a:lnTo>
                <a:lnTo>
                  <a:pt x="4708858" y="288926"/>
                </a:lnTo>
                <a:lnTo>
                  <a:pt x="4772235" y="258016"/>
                </a:lnTo>
                <a:lnTo>
                  <a:pt x="4848076" y="228312"/>
                </a:lnTo>
                <a:lnTo>
                  <a:pt x="4935791" y="199923"/>
                </a:lnTo>
                <a:lnTo>
                  <a:pt x="5034788" y="172958"/>
                </a:lnTo>
                <a:lnTo>
                  <a:pt x="5144477" y="147526"/>
                </a:lnTo>
                <a:lnTo>
                  <a:pt x="5264267" y="123734"/>
                </a:lnTo>
                <a:lnTo>
                  <a:pt x="5393567" y="101692"/>
                </a:lnTo>
                <a:lnTo>
                  <a:pt x="5531785" y="81509"/>
                </a:lnTo>
                <a:lnTo>
                  <a:pt x="5678332" y="63293"/>
                </a:lnTo>
                <a:lnTo>
                  <a:pt x="5832617" y="47153"/>
                </a:lnTo>
                <a:lnTo>
                  <a:pt x="5994047" y="33198"/>
                </a:lnTo>
                <a:lnTo>
                  <a:pt x="6162034" y="21537"/>
                </a:lnTo>
                <a:lnTo>
                  <a:pt x="6335985" y="12277"/>
                </a:lnTo>
                <a:lnTo>
                  <a:pt x="6515310" y="5529"/>
                </a:lnTo>
                <a:lnTo>
                  <a:pt x="6699418" y="1400"/>
                </a:lnTo>
                <a:lnTo>
                  <a:pt x="6887718" y="0"/>
                </a:lnTo>
                <a:lnTo>
                  <a:pt x="7076017" y="1400"/>
                </a:lnTo>
                <a:lnTo>
                  <a:pt x="7260125" y="5529"/>
                </a:lnTo>
                <a:lnTo>
                  <a:pt x="7439450" y="12277"/>
                </a:lnTo>
                <a:lnTo>
                  <a:pt x="7613401" y="21537"/>
                </a:lnTo>
                <a:lnTo>
                  <a:pt x="7781388" y="33198"/>
                </a:lnTo>
                <a:lnTo>
                  <a:pt x="7942818" y="47153"/>
                </a:lnTo>
                <a:lnTo>
                  <a:pt x="8097103" y="63293"/>
                </a:lnTo>
                <a:lnTo>
                  <a:pt x="8243650" y="81509"/>
                </a:lnTo>
                <a:lnTo>
                  <a:pt x="8381868" y="101692"/>
                </a:lnTo>
                <a:lnTo>
                  <a:pt x="8511168" y="123734"/>
                </a:lnTo>
                <a:lnTo>
                  <a:pt x="8630958" y="147526"/>
                </a:lnTo>
                <a:lnTo>
                  <a:pt x="8740647" y="172958"/>
                </a:lnTo>
                <a:lnTo>
                  <a:pt x="8839644" y="199923"/>
                </a:lnTo>
                <a:lnTo>
                  <a:pt x="8927359" y="228312"/>
                </a:lnTo>
                <a:lnTo>
                  <a:pt x="9003200" y="258016"/>
                </a:lnTo>
                <a:lnTo>
                  <a:pt x="9066577" y="288926"/>
                </a:lnTo>
                <a:lnTo>
                  <a:pt x="9116898" y="320933"/>
                </a:lnTo>
                <a:lnTo>
                  <a:pt x="9153574" y="353929"/>
                </a:lnTo>
                <a:lnTo>
                  <a:pt x="9176013" y="387805"/>
                </a:lnTo>
                <a:lnTo>
                  <a:pt x="9183624" y="422452"/>
                </a:lnTo>
                <a:lnTo>
                  <a:pt x="9183624" y="3802075"/>
                </a:lnTo>
                <a:lnTo>
                  <a:pt x="9176013" y="3767427"/>
                </a:lnTo>
                <a:lnTo>
                  <a:pt x="9153574" y="3733551"/>
                </a:lnTo>
                <a:lnTo>
                  <a:pt x="9116898" y="3700555"/>
                </a:lnTo>
                <a:lnTo>
                  <a:pt x="9066577" y="3668548"/>
                </a:lnTo>
                <a:lnTo>
                  <a:pt x="9003200" y="3637638"/>
                </a:lnTo>
                <a:lnTo>
                  <a:pt x="8927359" y="3607934"/>
                </a:lnTo>
                <a:lnTo>
                  <a:pt x="8839644" y="3579546"/>
                </a:lnTo>
                <a:lnTo>
                  <a:pt x="8740647" y="3552581"/>
                </a:lnTo>
                <a:lnTo>
                  <a:pt x="8630958" y="3527148"/>
                </a:lnTo>
                <a:lnTo>
                  <a:pt x="8511168" y="3503356"/>
                </a:lnTo>
                <a:lnTo>
                  <a:pt x="8381868" y="3481315"/>
                </a:lnTo>
                <a:lnTo>
                  <a:pt x="8243650" y="3461132"/>
                </a:lnTo>
                <a:lnTo>
                  <a:pt x="8097103" y="3442916"/>
                </a:lnTo>
                <a:lnTo>
                  <a:pt x="7942818" y="3426776"/>
                </a:lnTo>
                <a:lnTo>
                  <a:pt x="7781388" y="3412821"/>
                </a:lnTo>
                <a:lnTo>
                  <a:pt x="7613401" y="3401159"/>
                </a:lnTo>
                <a:lnTo>
                  <a:pt x="7439450" y="3391900"/>
                </a:lnTo>
                <a:lnTo>
                  <a:pt x="7260125" y="3385151"/>
                </a:lnTo>
                <a:lnTo>
                  <a:pt x="7076017" y="3381022"/>
                </a:lnTo>
                <a:lnTo>
                  <a:pt x="6887718" y="3379622"/>
                </a:lnTo>
                <a:lnTo>
                  <a:pt x="6699418" y="3381022"/>
                </a:lnTo>
                <a:lnTo>
                  <a:pt x="6515310" y="3385151"/>
                </a:lnTo>
                <a:lnTo>
                  <a:pt x="6335985" y="3391900"/>
                </a:lnTo>
                <a:lnTo>
                  <a:pt x="6162034" y="3401159"/>
                </a:lnTo>
                <a:lnTo>
                  <a:pt x="5994047" y="3412821"/>
                </a:lnTo>
                <a:lnTo>
                  <a:pt x="5832617" y="3426776"/>
                </a:lnTo>
                <a:lnTo>
                  <a:pt x="5678332" y="3442916"/>
                </a:lnTo>
                <a:lnTo>
                  <a:pt x="5531785" y="3461132"/>
                </a:lnTo>
                <a:lnTo>
                  <a:pt x="5393567" y="3481315"/>
                </a:lnTo>
                <a:lnTo>
                  <a:pt x="5264267" y="3503356"/>
                </a:lnTo>
                <a:lnTo>
                  <a:pt x="5144477" y="3527148"/>
                </a:lnTo>
                <a:lnTo>
                  <a:pt x="5034788" y="3552581"/>
                </a:lnTo>
                <a:lnTo>
                  <a:pt x="4935791" y="3579546"/>
                </a:lnTo>
                <a:lnTo>
                  <a:pt x="4848076" y="3607934"/>
                </a:lnTo>
                <a:lnTo>
                  <a:pt x="4772235" y="3637638"/>
                </a:lnTo>
                <a:lnTo>
                  <a:pt x="4708858" y="3668548"/>
                </a:lnTo>
                <a:lnTo>
                  <a:pt x="4658537" y="3700555"/>
                </a:lnTo>
                <a:lnTo>
                  <a:pt x="4621861" y="3733551"/>
                </a:lnTo>
                <a:lnTo>
                  <a:pt x="4599422" y="3767427"/>
                </a:lnTo>
                <a:lnTo>
                  <a:pt x="4591812" y="3802075"/>
                </a:lnTo>
                <a:lnTo>
                  <a:pt x="4584201" y="3836722"/>
                </a:lnTo>
                <a:lnTo>
                  <a:pt x="4561762" y="3870598"/>
                </a:lnTo>
                <a:lnTo>
                  <a:pt x="4525086" y="3903594"/>
                </a:lnTo>
                <a:lnTo>
                  <a:pt x="4474765" y="3935601"/>
                </a:lnTo>
                <a:lnTo>
                  <a:pt x="4411388" y="3966511"/>
                </a:lnTo>
                <a:lnTo>
                  <a:pt x="4335547" y="3996215"/>
                </a:lnTo>
                <a:lnTo>
                  <a:pt x="4247832" y="4024604"/>
                </a:lnTo>
                <a:lnTo>
                  <a:pt x="4148835" y="4051569"/>
                </a:lnTo>
                <a:lnTo>
                  <a:pt x="4039146" y="4077001"/>
                </a:lnTo>
                <a:lnTo>
                  <a:pt x="3919356" y="4100793"/>
                </a:lnTo>
                <a:lnTo>
                  <a:pt x="3790056" y="4122835"/>
                </a:lnTo>
                <a:lnTo>
                  <a:pt x="3651838" y="4143018"/>
                </a:lnTo>
                <a:lnTo>
                  <a:pt x="3505291" y="4161234"/>
                </a:lnTo>
                <a:lnTo>
                  <a:pt x="3351006" y="4177374"/>
                </a:lnTo>
                <a:lnTo>
                  <a:pt x="3189576" y="4191329"/>
                </a:lnTo>
                <a:lnTo>
                  <a:pt x="3021589" y="4202990"/>
                </a:lnTo>
                <a:lnTo>
                  <a:pt x="2847638" y="4212250"/>
                </a:lnTo>
                <a:lnTo>
                  <a:pt x="2668313" y="4218998"/>
                </a:lnTo>
                <a:lnTo>
                  <a:pt x="2484205" y="4223127"/>
                </a:lnTo>
                <a:lnTo>
                  <a:pt x="2295906" y="4224528"/>
                </a:lnTo>
                <a:lnTo>
                  <a:pt x="2107606" y="4223127"/>
                </a:lnTo>
                <a:lnTo>
                  <a:pt x="1923498" y="4218998"/>
                </a:lnTo>
                <a:lnTo>
                  <a:pt x="1744173" y="4212250"/>
                </a:lnTo>
                <a:lnTo>
                  <a:pt x="1570222" y="4202990"/>
                </a:lnTo>
                <a:lnTo>
                  <a:pt x="1402235" y="4191329"/>
                </a:lnTo>
                <a:lnTo>
                  <a:pt x="1240805" y="4177374"/>
                </a:lnTo>
                <a:lnTo>
                  <a:pt x="1086520" y="4161234"/>
                </a:lnTo>
                <a:lnTo>
                  <a:pt x="939973" y="4143018"/>
                </a:lnTo>
                <a:lnTo>
                  <a:pt x="801755" y="4122835"/>
                </a:lnTo>
                <a:lnTo>
                  <a:pt x="672455" y="4100793"/>
                </a:lnTo>
                <a:lnTo>
                  <a:pt x="552665" y="4077001"/>
                </a:lnTo>
                <a:lnTo>
                  <a:pt x="442976" y="4051569"/>
                </a:lnTo>
                <a:lnTo>
                  <a:pt x="343979" y="4024604"/>
                </a:lnTo>
                <a:lnTo>
                  <a:pt x="256264" y="3996215"/>
                </a:lnTo>
                <a:lnTo>
                  <a:pt x="180423" y="3966511"/>
                </a:lnTo>
                <a:lnTo>
                  <a:pt x="117046" y="3935601"/>
                </a:lnTo>
                <a:lnTo>
                  <a:pt x="66725" y="3903594"/>
                </a:lnTo>
                <a:lnTo>
                  <a:pt x="30049" y="3870598"/>
                </a:lnTo>
                <a:lnTo>
                  <a:pt x="7610" y="3836722"/>
                </a:lnTo>
                <a:lnTo>
                  <a:pt x="0" y="3802075"/>
                </a:lnTo>
                <a:lnTo>
                  <a:pt x="0" y="422452"/>
                </a:lnTo>
                <a:close/>
              </a:path>
            </a:pathLst>
          </a:custGeom>
          <a:ln w="9906">
            <a:solidFill>
              <a:srgbClr val="1523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28073" y="2324356"/>
            <a:ext cx="1323975" cy="1231900"/>
          </a:xfrm>
          <a:custGeom>
            <a:avLst/>
            <a:gdLst/>
            <a:ahLst/>
            <a:cxnLst/>
            <a:rect l="l" t="t" r="r" b="b"/>
            <a:pathLst>
              <a:path w="1323975" h="1231900">
                <a:moveTo>
                  <a:pt x="316052" y="632498"/>
                </a:moveTo>
                <a:lnTo>
                  <a:pt x="0" y="1231290"/>
                </a:lnTo>
                <a:lnTo>
                  <a:pt x="515454" y="773328"/>
                </a:lnTo>
                <a:lnTo>
                  <a:pt x="643130" y="773328"/>
                </a:lnTo>
                <a:lnTo>
                  <a:pt x="708986" y="698372"/>
                </a:lnTo>
                <a:lnTo>
                  <a:pt x="407403" y="698372"/>
                </a:lnTo>
                <a:lnTo>
                  <a:pt x="316052" y="632498"/>
                </a:lnTo>
                <a:close/>
              </a:path>
              <a:path w="1323975" h="1231900">
                <a:moveTo>
                  <a:pt x="643130" y="773328"/>
                </a:moveTo>
                <a:lnTo>
                  <a:pt x="515454" y="773328"/>
                </a:lnTo>
                <a:lnTo>
                  <a:pt x="597839" y="824877"/>
                </a:lnTo>
                <a:lnTo>
                  <a:pt x="643130" y="773328"/>
                </a:lnTo>
                <a:close/>
              </a:path>
              <a:path w="1323975" h="1231900">
                <a:moveTo>
                  <a:pt x="612609" y="323507"/>
                </a:moveTo>
                <a:lnTo>
                  <a:pt x="407403" y="698372"/>
                </a:lnTo>
                <a:lnTo>
                  <a:pt x="708986" y="698372"/>
                </a:lnTo>
                <a:lnTo>
                  <a:pt x="887730" y="494931"/>
                </a:lnTo>
                <a:lnTo>
                  <a:pt x="1025198" y="494931"/>
                </a:lnTo>
                <a:lnTo>
                  <a:pt x="1144410" y="395160"/>
                </a:lnTo>
                <a:lnTo>
                  <a:pt x="735761" y="395160"/>
                </a:lnTo>
                <a:lnTo>
                  <a:pt x="612609" y="323507"/>
                </a:lnTo>
                <a:close/>
              </a:path>
              <a:path w="1323975" h="1231900">
                <a:moveTo>
                  <a:pt x="1025198" y="494931"/>
                </a:moveTo>
                <a:lnTo>
                  <a:pt x="887730" y="494931"/>
                </a:lnTo>
                <a:lnTo>
                  <a:pt x="959599" y="549833"/>
                </a:lnTo>
                <a:lnTo>
                  <a:pt x="1025198" y="494931"/>
                </a:lnTo>
                <a:close/>
              </a:path>
              <a:path w="1323975" h="1231900">
                <a:moveTo>
                  <a:pt x="950429" y="0"/>
                </a:moveTo>
                <a:lnTo>
                  <a:pt x="735761" y="395160"/>
                </a:lnTo>
                <a:lnTo>
                  <a:pt x="1144410" y="395160"/>
                </a:lnTo>
                <a:lnTo>
                  <a:pt x="1323530" y="245249"/>
                </a:lnTo>
                <a:lnTo>
                  <a:pt x="950429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28073" y="2324356"/>
            <a:ext cx="1323975" cy="1231900"/>
          </a:xfrm>
          <a:custGeom>
            <a:avLst/>
            <a:gdLst/>
            <a:ahLst/>
            <a:cxnLst/>
            <a:rect l="l" t="t" r="r" b="b"/>
            <a:pathLst>
              <a:path w="1323975" h="1231900">
                <a:moveTo>
                  <a:pt x="1323530" y="245249"/>
                </a:moveTo>
                <a:lnTo>
                  <a:pt x="959599" y="549833"/>
                </a:lnTo>
                <a:lnTo>
                  <a:pt x="887730" y="494931"/>
                </a:lnTo>
                <a:lnTo>
                  <a:pt x="597839" y="824877"/>
                </a:lnTo>
                <a:lnTo>
                  <a:pt x="515454" y="773328"/>
                </a:lnTo>
                <a:lnTo>
                  <a:pt x="0" y="1231290"/>
                </a:lnTo>
                <a:lnTo>
                  <a:pt x="316052" y="632498"/>
                </a:lnTo>
                <a:lnTo>
                  <a:pt x="407403" y="698372"/>
                </a:lnTo>
                <a:lnTo>
                  <a:pt x="612609" y="323507"/>
                </a:lnTo>
                <a:lnTo>
                  <a:pt x="735761" y="395160"/>
                </a:lnTo>
                <a:lnTo>
                  <a:pt x="950429" y="0"/>
                </a:lnTo>
                <a:lnTo>
                  <a:pt x="1323530" y="245249"/>
                </a:lnTo>
                <a:close/>
              </a:path>
            </a:pathLst>
          </a:custGeom>
          <a:ln w="9524">
            <a:solidFill>
              <a:srgbClr val="1523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8038964" y="1967087"/>
            <a:ext cx="148145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u="none" dirty="0">
                <a:solidFill>
                  <a:srgbClr val="152332"/>
                </a:solidFill>
                <a:latin typeface="Arial Black"/>
                <a:cs typeface="Arial Black"/>
              </a:rPr>
              <a:t>St</a:t>
            </a:r>
            <a:r>
              <a:rPr sz="2400" b="1" u="none" spc="-5" dirty="0">
                <a:solidFill>
                  <a:srgbClr val="152332"/>
                </a:solidFill>
                <a:latin typeface="Arial Black"/>
                <a:cs typeface="Arial Black"/>
              </a:rPr>
              <a:t>i</a:t>
            </a:r>
            <a:r>
              <a:rPr sz="2400" b="1" u="none" dirty="0">
                <a:solidFill>
                  <a:srgbClr val="152332"/>
                </a:solidFill>
                <a:latin typeface="Arial Black"/>
                <a:cs typeface="Arial Black"/>
              </a:rPr>
              <a:t>mu</a:t>
            </a:r>
            <a:r>
              <a:rPr sz="2400" b="1" u="none" spc="-5" dirty="0">
                <a:solidFill>
                  <a:srgbClr val="152332"/>
                </a:solidFill>
                <a:latin typeface="Arial Black"/>
                <a:cs typeface="Arial Black"/>
              </a:rPr>
              <a:t>l</a:t>
            </a:r>
            <a:r>
              <a:rPr sz="2400" b="1" u="none" dirty="0">
                <a:solidFill>
                  <a:srgbClr val="152332"/>
                </a:solidFill>
                <a:latin typeface="Arial Black"/>
                <a:cs typeface="Arial Black"/>
              </a:rPr>
              <a:t>us</a:t>
            </a:r>
            <a:endParaRPr sz="2400" u="none" dirty="0">
              <a:latin typeface="Arial Black"/>
              <a:cs typeface="Arial Black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20969" y="1843570"/>
            <a:ext cx="262953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u="none" spc="45" dirty="0">
                <a:solidFill>
                  <a:srgbClr val="152332"/>
                </a:solidFill>
                <a:latin typeface="Arial Black"/>
                <a:cs typeface="Arial Black"/>
              </a:rPr>
              <a:t>W</a:t>
            </a:r>
            <a:r>
              <a:rPr sz="2000" b="1" u="none" spc="-10" dirty="0">
                <a:solidFill>
                  <a:srgbClr val="152332"/>
                </a:solidFill>
                <a:latin typeface="Arial Black"/>
                <a:cs typeface="Arial Black"/>
              </a:rPr>
              <a:t>i</a:t>
            </a:r>
            <a:r>
              <a:rPr sz="2000" b="1" u="none" spc="20" dirty="0">
                <a:solidFill>
                  <a:srgbClr val="152332"/>
                </a:solidFill>
                <a:latin typeface="Arial Black"/>
                <a:cs typeface="Arial Black"/>
              </a:rPr>
              <a:t>r</a:t>
            </a:r>
            <a:r>
              <a:rPr sz="2000" b="1" u="none" spc="-15" dirty="0">
                <a:solidFill>
                  <a:srgbClr val="152332"/>
                </a:solidFill>
                <a:latin typeface="Arial Black"/>
                <a:cs typeface="Arial Black"/>
              </a:rPr>
              <a:t>ele</a:t>
            </a:r>
            <a:r>
              <a:rPr sz="2000" b="1" u="none" spc="-20" dirty="0">
                <a:solidFill>
                  <a:srgbClr val="152332"/>
                </a:solidFill>
                <a:latin typeface="Arial Black"/>
                <a:cs typeface="Arial Black"/>
              </a:rPr>
              <a:t>s</a:t>
            </a:r>
            <a:r>
              <a:rPr sz="2000" b="1" u="none" spc="-15" dirty="0">
                <a:solidFill>
                  <a:srgbClr val="152332"/>
                </a:solidFill>
                <a:latin typeface="Arial Black"/>
                <a:cs typeface="Arial Black"/>
              </a:rPr>
              <a:t>s</a:t>
            </a:r>
            <a:r>
              <a:rPr sz="2000" b="1" u="none" spc="15" dirty="0">
                <a:solidFill>
                  <a:srgbClr val="152332"/>
                </a:solidFill>
                <a:latin typeface="Arial Black"/>
                <a:cs typeface="Arial Black"/>
              </a:rPr>
              <a:t> </a:t>
            </a:r>
            <a:r>
              <a:rPr sz="2000" b="1" u="none" spc="-20" dirty="0">
                <a:solidFill>
                  <a:srgbClr val="152332"/>
                </a:solidFill>
                <a:latin typeface="Arial Black"/>
                <a:cs typeface="Arial Black"/>
              </a:rPr>
              <a:t>D</a:t>
            </a:r>
            <a:r>
              <a:rPr sz="2000" b="1" u="none" spc="-55" dirty="0">
                <a:solidFill>
                  <a:srgbClr val="152332"/>
                </a:solidFill>
                <a:latin typeface="Arial Black"/>
                <a:cs typeface="Arial Black"/>
              </a:rPr>
              <a:t>a</a:t>
            </a:r>
            <a:r>
              <a:rPr sz="2000" b="1" u="none" spc="-15" dirty="0">
                <a:solidFill>
                  <a:srgbClr val="152332"/>
                </a:solidFill>
                <a:latin typeface="Arial Black"/>
                <a:cs typeface="Arial Black"/>
              </a:rPr>
              <a:t>ta</a:t>
            </a:r>
            <a:r>
              <a:rPr sz="2000" b="1" u="none" spc="5" dirty="0">
                <a:solidFill>
                  <a:srgbClr val="152332"/>
                </a:solidFill>
                <a:latin typeface="Arial Black"/>
                <a:cs typeface="Arial Black"/>
              </a:rPr>
              <a:t> </a:t>
            </a:r>
            <a:r>
              <a:rPr sz="2000" b="1" u="none" spc="-15" dirty="0">
                <a:solidFill>
                  <a:srgbClr val="152332"/>
                </a:solidFill>
                <a:latin typeface="Arial Black"/>
                <a:cs typeface="Arial Black"/>
              </a:rPr>
              <a:t>Link</a:t>
            </a:r>
            <a:endParaRPr sz="2000" u="none" dirty="0">
              <a:latin typeface="Arial Black"/>
              <a:cs typeface="Arial Black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33019" y="5574508"/>
            <a:ext cx="703580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Clr>
                <a:srgbClr val="152332"/>
              </a:buClr>
              <a:buFont typeface="Arial"/>
              <a:buChar char="•"/>
              <a:tabLst>
                <a:tab pos="470534" algn="l"/>
              </a:tabLst>
            </a:pPr>
            <a:r>
              <a:rPr sz="2000" u="none" spc="35" dirty="0">
                <a:solidFill>
                  <a:srgbClr val="152332"/>
                </a:solidFill>
                <a:latin typeface="Arial Black"/>
                <a:cs typeface="Arial Black"/>
              </a:rPr>
              <a:t>T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hinn</a:t>
            </a:r>
            <a:r>
              <a:rPr sz="2000" u="none" spc="-10" dirty="0">
                <a:solidFill>
                  <a:srgbClr val="152332"/>
                </a:solidFill>
                <a:latin typeface="Arial Black"/>
                <a:cs typeface="Arial Black"/>
              </a:rPr>
              <a:t>e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d</a:t>
            </a:r>
            <a:r>
              <a:rPr sz="2000" u="none" spc="20" dirty="0">
                <a:solidFill>
                  <a:srgbClr val="152332"/>
                </a:solidFill>
                <a:latin typeface="Arial Black"/>
                <a:cs typeface="Arial Black"/>
              </a:rPr>
              <a:t> 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acti</a:t>
            </a:r>
            <a:r>
              <a:rPr sz="2000" u="none" spc="-75" dirty="0">
                <a:solidFill>
                  <a:srgbClr val="152332"/>
                </a:solidFill>
                <a:latin typeface="Arial Black"/>
                <a:cs typeface="Arial Black"/>
              </a:rPr>
              <a:t>v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e</a:t>
            </a:r>
            <a:r>
              <a:rPr sz="2000" u="none" spc="15" dirty="0">
                <a:solidFill>
                  <a:srgbClr val="152332"/>
                </a:solidFill>
                <a:latin typeface="Arial Black"/>
                <a:cs typeface="Arial Black"/>
              </a:rPr>
              <a:t> 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die</a:t>
            </a:r>
            <a:endParaRPr sz="2000" u="none" dirty="0">
              <a:latin typeface="Arial Black"/>
              <a:cs typeface="Arial Black"/>
            </a:endParaRPr>
          </a:p>
          <a:p>
            <a:pPr marL="469900" indent="-457200">
              <a:lnSpc>
                <a:spcPct val="100000"/>
              </a:lnSpc>
              <a:buClr>
                <a:srgbClr val="152332"/>
              </a:buClr>
              <a:buFont typeface="Arial"/>
              <a:buChar char="•"/>
              <a:tabLst>
                <a:tab pos="470534" algn="l"/>
              </a:tabLst>
            </a:pPr>
            <a:r>
              <a:rPr sz="2000" u="none" dirty="0">
                <a:solidFill>
                  <a:srgbClr val="152332"/>
                </a:solidFill>
                <a:latin typeface="Arial Black"/>
                <a:cs typeface="Arial Black"/>
              </a:rPr>
              <a:t>F</a:t>
            </a:r>
            <a:r>
              <a:rPr sz="2000" u="none" spc="-10" dirty="0">
                <a:solidFill>
                  <a:srgbClr val="152332"/>
                </a:solidFill>
                <a:latin typeface="Arial Black"/>
                <a:cs typeface="Arial Black"/>
              </a:rPr>
              <a:t>l</a:t>
            </a:r>
            <a:r>
              <a:rPr sz="2000" u="none" spc="-70" dirty="0">
                <a:solidFill>
                  <a:srgbClr val="152332"/>
                </a:solidFill>
                <a:latin typeface="Arial Black"/>
                <a:cs typeface="Arial Black"/>
              </a:rPr>
              <a:t>e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xible</a:t>
            </a:r>
            <a:r>
              <a:rPr sz="2000" u="none" spc="10" dirty="0">
                <a:solidFill>
                  <a:srgbClr val="152332"/>
                </a:solidFill>
                <a:latin typeface="Arial Black"/>
                <a:cs typeface="Arial Black"/>
              </a:rPr>
              <a:t> </a:t>
            </a:r>
            <a:r>
              <a:rPr sz="2000" u="none" spc="-20" dirty="0">
                <a:solidFill>
                  <a:srgbClr val="152332"/>
                </a:solidFill>
                <a:latin typeface="Arial Black"/>
                <a:cs typeface="Arial Black"/>
              </a:rPr>
              <a:t>s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ub</a:t>
            </a:r>
            <a:r>
              <a:rPr sz="2000" u="none" spc="-20" dirty="0">
                <a:solidFill>
                  <a:srgbClr val="152332"/>
                </a:solidFill>
                <a:latin typeface="Arial Black"/>
                <a:cs typeface="Arial Black"/>
              </a:rPr>
              <a:t>s</a:t>
            </a:r>
            <a:r>
              <a:rPr sz="2000" u="none" spc="-10" dirty="0">
                <a:solidFill>
                  <a:srgbClr val="152332"/>
                </a:solidFill>
                <a:latin typeface="Arial Black"/>
                <a:cs typeface="Arial Black"/>
              </a:rPr>
              <a:t>t</a:t>
            </a:r>
            <a:r>
              <a:rPr sz="2000" u="none" spc="25" dirty="0">
                <a:solidFill>
                  <a:srgbClr val="152332"/>
                </a:solidFill>
                <a:latin typeface="Arial Black"/>
                <a:cs typeface="Arial Black"/>
              </a:rPr>
              <a:t>r</a:t>
            </a:r>
            <a:r>
              <a:rPr sz="2000" u="none" spc="-55" dirty="0">
                <a:solidFill>
                  <a:srgbClr val="152332"/>
                </a:solidFill>
                <a:latin typeface="Arial Black"/>
                <a:cs typeface="Arial Black"/>
              </a:rPr>
              <a:t>a</a:t>
            </a:r>
            <a:r>
              <a:rPr sz="2000" u="none" spc="-5" dirty="0">
                <a:solidFill>
                  <a:srgbClr val="152332"/>
                </a:solidFill>
                <a:latin typeface="Arial Black"/>
                <a:cs typeface="Arial Black"/>
              </a:rPr>
              <a:t>t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e</a:t>
            </a:r>
            <a:endParaRPr sz="2000" u="none" dirty="0">
              <a:latin typeface="Arial Black"/>
              <a:cs typeface="Arial Black"/>
            </a:endParaRPr>
          </a:p>
          <a:p>
            <a:pPr marL="469900" indent="-457200">
              <a:lnSpc>
                <a:spcPct val="100000"/>
              </a:lnSpc>
              <a:buClr>
                <a:srgbClr val="152332"/>
              </a:buClr>
              <a:buFont typeface="Arial"/>
              <a:buChar char="•"/>
              <a:tabLst>
                <a:tab pos="470534" algn="l"/>
              </a:tabLst>
            </a:pPr>
            <a:r>
              <a:rPr sz="2000" u="none" spc="-20" dirty="0">
                <a:solidFill>
                  <a:srgbClr val="152332"/>
                </a:solidFill>
                <a:latin typeface="Arial Black"/>
                <a:cs typeface="Arial Black"/>
              </a:rPr>
              <a:t>P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rinted</a:t>
            </a:r>
            <a:r>
              <a:rPr sz="2000" u="none" spc="15" dirty="0">
                <a:solidFill>
                  <a:srgbClr val="152332"/>
                </a:solidFill>
                <a:latin typeface="Arial Black"/>
                <a:cs typeface="Arial Black"/>
              </a:rPr>
              <a:t> 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inte</a:t>
            </a:r>
            <a:r>
              <a:rPr sz="2000" u="none" spc="25" dirty="0">
                <a:solidFill>
                  <a:srgbClr val="152332"/>
                </a:solidFill>
                <a:latin typeface="Arial Black"/>
                <a:cs typeface="Arial Black"/>
              </a:rPr>
              <a:t>r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conn</a:t>
            </a:r>
            <a:r>
              <a:rPr sz="2000" u="none" spc="-10" dirty="0">
                <a:solidFill>
                  <a:srgbClr val="152332"/>
                </a:solidFill>
                <a:latin typeface="Arial Black"/>
                <a:cs typeface="Arial Black"/>
              </a:rPr>
              <a:t>e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c</a:t>
            </a:r>
            <a:r>
              <a:rPr sz="2000" u="none" spc="-5" dirty="0">
                <a:solidFill>
                  <a:srgbClr val="152332"/>
                </a:solidFill>
                <a:latin typeface="Arial Black"/>
                <a:cs typeface="Arial Black"/>
              </a:rPr>
              <a:t>t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s</a:t>
            </a:r>
            <a:r>
              <a:rPr sz="2000" u="none" spc="25" dirty="0">
                <a:solidFill>
                  <a:srgbClr val="152332"/>
                </a:solidFill>
                <a:latin typeface="Arial Black"/>
                <a:cs typeface="Arial Black"/>
              </a:rPr>
              <a:t> 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and</a:t>
            </a:r>
            <a:r>
              <a:rPr sz="2000" u="none" spc="10" dirty="0">
                <a:solidFill>
                  <a:srgbClr val="152332"/>
                </a:solidFill>
                <a:latin typeface="Arial Black"/>
                <a:cs typeface="Arial Black"/>
              </a:rPr>
              <a:t> 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pa</a:t>
            </a:r>
            <a:r>
              <a:rPr sz="2000" u="none" spc="-20" dirty="0">
                <a:solidFill>
                  <a:srgbClr val="152332"/>
                </a:solidFill>
                <a:latin typeface="Arial Black"/>
                <a:cs typeface="Arial Black"/>
              </a:rPr>
              <a:t>ss</a:t>
            </a:r>
            <a:r>
              <a:rPr sz="2000" u="none" spc="-10" dirty="0">
                <a:solidFill>
                  <a:srgbClr val="152332"/>
                </a:solidFill>
                <a:latin typeface="Arial Black"/>
                <a:cs typeface="Arial Black"/>
              </a:rPr>
              <a:t>i</a:t>
            </a:r>
            <a:r>
              <a:rPr sz="2000" u="none" spc="-70" dirty="0">
                <a:solidFill>
                  <a:srgbClr val="152332"/>
                </a:solidFill>
                <a:latin typeface="Arial Black"/>
                <a:cs typeface="Arial Black"/>
              </a:rPr>
              <a:t>v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e</a:t>
            </a:r>
            <a:r>
              <a:rPr sz="2000" u="none" spc="20" dirty="0">
                <a:solidFill>
                  <a:srgbClr val="152332"/>
                </a:solidFill>
                <a:latin typeface="Arial Black"/>
                <a:cs typeface="Arial Black"/>
              </a:rPr>
              <a:t> 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compo</a:t>
            </a:r>
            <a:r>
              <a:rPr sz="2000" u="none" spc="-10" dirty="0">
                <a:solidFill>
                  <a:srgbClr val="152332"/>
                </a:solidFill>
                <a:latin typeface="Arial Black"/>
                <a:cs typeface="Arial Black"/>
              </a:rPr>
              <a:t>ne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n</a:t>
            </a:r>
            <a:r>
              <a:rPr sz="2000" u="none" spc="-5" dirty="0">
                <a:solidFill>
                  <a:srgbClr val="152332"/>
                </a:solidFill>
                <a:latin typeface="Arial Black"/>
                <a:cs typeface="Arial Black"/>
              </a:rPr>
              <a:t>t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s</a:t>
            </a:r>
            <a:endParaRPr sz="2000" u="none" dirty="0">
              <a:latin typeface="Arial Black"/>
              <a:cs typeface="Arial Black"/>
            </a:endParaRPr>
          </a:p>
          <a:p>
            <a:pPr marL="469900" indent="-457200">
              <a:lnSpc>
                <a:spcPct val="100000"/>
              </a:lnSpc>
              <a:buClr>
                <a:srgbClr val="152332"/>
              </a:buClr>
              <a:buFont typeface="Arial"/>
              <a:buChar char="•"/>
              <a:tabLst>
                <a:tab pos="470534" algn="l"/>
              </a:tabLst>
            </a:pPr>
            <a:r>
              <a:rPr sz="2000" u="none" spc="-20" dirty="0">
                <a:solidFill>
                  <a:srgbClr val="152332"/>
                </a:solidFill>
                <a:latin typeface="Arial Black"/>
                <a:cs typeface="Arial Black"/>
              </a:rPr>
              <a:t>Common</a:t>
            </a:r>
            <a:r>
              <a:rPr sz="2000" u="none" spc="10" dirty="0">
                <a:solidFill>
                  <a:srgbClr val="152332"/>
                </a:solidFill>
                <a:latin typeface="Arial Black"/>
                <a:cs typeface="Arial Black"/>
              </a:rPr>
              <a:t> 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Ba</a:t>
            </a:r>
            <a:r>
              <a:rPr sz="2000" u="none" spc="-55" dirty="0">
                <a:solidFill>
                  <a:srgbClr val="152332"/>
                </a:solidFill>
                <a:latin typeface="Arial Black"/>
                <a:cs typeface="Arial Black"/>
              </a:rPr>
              <a:t>c</a:t>
            </a:r>
            <a:r>
              <a:rPr sz="2000" u="none" spc="-85" dirty="0">
                <a:solidFill>
                  <a:srgbClr val="152332"/>
                </a:solidFill>
                <a:latin typeface="Arial Black"/>
                <a:cs typeface="Arial Black"/>
              </a:rPr>
              <a:t>k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end</a:t>
            </a:r>
            <a:r>
              <a:rPr sz="2000" u="none" spc="20" dirty="0">
                <a:solidFill>
                  <a:srgbClr val="152332"/>
                </a:solidFill>
                <a:latin typeface="Arial Black"/>
                <a:cs typeface="Arial Black"/>
              </a:rPr>
              <a:t> </a:t>
            </a:r>
            <a:r>
              <a:rPr sz="2000" u="none" spc="-20" dirty="0">
                <a:solidFill>
                  <a:srgbClr val="152332"/>
                </a:solidFill>
                <a:latin typeface="Arial Black"/>
                <a:cs typeface="Arial Black"/>
              </a:rPr>
              <a:t>A</a:t>
            </a:r>
            <a:r>
              <a:rPr sz="2000" u="none" spc="25" dirty="0">
                <a:solidFill>
                  <a:srgbClr val="152332"/>
                </a:solidFill>
                <a:latin typeface="Arial Black"/>
                <a:cs typeface="Arial Black"/>
              </a:rPr>
              <a:t>r</a:t>
            </a:r>
            <a:r>
              <a:rPr sz="2000" u="none" spc="-55" dirty="0">
                <a:solidFill>
                  <a:srgbClr val="152332"/>
                </a:solidFill>
                <a:latin typeface="Arial Black"/>
                <a:cs typeface="Arial Black"/>
              </a:rPr>
              <a:t>c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hitectu</a:t>
            </a:r>
            <a:r>
              <a:rPr sz="2000" u="none" spc="20" dirty="0">
                <a:solidFill>
                  <a:srgbClr val="152332"/>
                </a:solidFill>
                <a:latin typeface="Arial Black"/>
                <a:cs typeface="Arial Black"/>
              </a:rPr>
              <a:t>r</a:t>
            </a:r>
            <a:r>
              <a:rPr sz="2000" u="none" spc="-15" dirty="0">
                <a:solidFill>
                  <a:srgbClr val="152332"/>
                </a:solidFill>
                <a:latin typeface="Arial Black"/>
                <a:cs typeface="Arial Black"/>
              </a:rPr>
              <a:t>e</a:t>
            </a:r>
            <a:endParaRPr sz="2000" u="none" dirty="0">
              <a:latin typeface="Arial Black"/>
              <a:cs typeface="Arial Black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251585" y="7143566"/>
            <a:ext cx="8121015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50519846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 smtClean="0">
                <a:latin typeface="Arial Black" panose="020B0A04020102020204" pitchFamily="34" charset="0"/>
              </a:rPr>
              <a:t>Advanced Additive Packaging</a:t>
            </a:r>
            <a:endParaRPr lang="en-US" altLang="en-US" sz="2800" dirty="0">
              <a:latin typeface="Arial Black" panose="020B0A04020102020204" pitchFamily="34" charset="0"/>
            </a:endParaRPr>
          </a:p>
        </p:txBody>
      </p:sp>
      <p:sp>
        <p:nvSpPr>
          <p:cNvPr id="6148" name="Slide Number Placeholder 1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17245" indent="-314325" eaLnBrk="0" hangingPunct="0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251460" eaLnBrk="0" hangingPunct="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60220" indent="-25146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63140" indent="-251460" eaLnBrk="0" hangingPunct="0">
              <a:spcBef>
                <a:spcPct val="20000"/>
              </a:spcBef>
              <a:buChar char="»"/>
              <a:defRPr sz="176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6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6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6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6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5840" eaLnBrk="1" hangingPunct="1">
              <a:spcBef>
                <a:spcPct val="0"/>
              </a:spcBef>
              <a:buNone/>
            </a:pPr>
            <a:fld id="{01200B13-8B66-49E7-9645-F6DD2A2B4C94}" type="slidenum">
              <a:rPr lang="en-US" altLang="en-US" sz="880" b="0" u="none">
                <a:solidFill>
                  <a:srgbClr val="021934"/>
                </a:solidFill>
                <a:cs typeface="Arial" panose="020B0604020202020204" pitchFamily="34" charset="0"/>
              </a:rPr>
              <a:pPr defTabSz="1005840" eaLnBrk="1" hangingPunct="1">
                <a:spcBef>
                  <a:spcPct val="0"/>
                </a:spcBef>
                <a:buNone/>
              </a:pPr>
              <a:t>19</a:t>
            </a:fld>
            <a:endParaRPr lang="en-US" altLang="en-US" sz="880" b="0" u="none">
              <a:solidFill>
                <a:srgbClr val="021934"/>
              </a:solidFill>
              <a:cs typeface="Arial" panose="020B0604020202020204" pitchFamily="34" charset="0"/>
            </a:endParaRPr>
          </a:p>
        </p:txBody>
      </p:sp>
      <p:sp>
        <p:nvSpPr>
          <p:cNvPr id="11268" name="TextBox 13"/>
          <p:cNvSpPr txBox="1">
            <a:spLocks noChangeArrowheads="1"/>
          </p:cNvSpPr>
          <p:nvPr/>
        </p:nvSpPr>
        <p:spPr bwMode="auto">
          <a:xfrm>
            <a:off x="6125845" y="5473416"/>
            <a:ext cx="27031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5840" eaLnBrk="1" hangingPunct="1">
              <a:spcBef>
                <a:spcPct val="0"/>
              </a:spcBef>
              <a:buNone/>
            </a:pPr>
            <a:r>
              <a:rPr lang="en-US" altLang="en-US" sz="1100" b="0" u="none" dirty="0">
                <a:solidFill>
                  <a:srgbClr val="021934"/>
                </a:solidFill>
                <a:cs typeface="Arial" panose="020B0604020202020204" pitchFamily="34" charset="0"/>
              </a:rPr>
              <a:t>Cut-away view of underside of Channel</a:t>
            </a:r>
          </a:p>
        </p:txBody>
      </p:sp>
      <p:sp>
        <p:nvSpPr>
          <p:cNvPr id="11269" name="TextBox 15"/>
          <p:cNvSpPr txBox="1">
            <a:spLocks noChangeArrowheads="1"/>
          </p:cNvSpPr>
          <p:nvPr/>
        </p:nvSpPr>
        <p:spPr bwMode="auto">
          <a:xfrm>
            <a:off x="6019324" y="4560128"/>
            <a:ext cx="29162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5840" eaLnBrk="1" hangingPunct="1">
              <a:spcBef>
                <a:spcPct val="0"/>
              </a:spcBef>
              <a:buNone/>
            </a:pPr>
            <a:r>
              <a:rPr lang="en-US" altLang="en-US" sz="1100" b="0" u="none" dirty="0">
                <a:solidFill>
                  <a:srgbClr val="021934"/>
                </a:solidFill>
                <a:cs typeface="Arial" panose="020B0604020202020204" pitchFamily="34" charset="0"/>
              </a:rPr>
              <a:t>Cross Section of T/R Module Test Vehicle</a:t>
            </a:r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235" y="1632840"/>
            <a:ext cx="4393565" cy="219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43454" r="6216"/>
          <a:stretch>
            <a:fillRect/>
          </a:stretch>
        </p:blipFill>
        <p:spPr bwMode="auto">
          <a:xfrm>
            <a:off x="5025708" y="4821738"/>
            <a:ext cx="4945380" cy="6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Box 15"/>
          <p:cNvSpPr txBox="1">
            <a:spLocks noChangeArrowheads="1"/>
          </p:cNvSpPr>
          <p:nvPr/>
        </p:nvSpPr>
        <p:spPr bwMode="auto">
          <a:xfrm>
            <a:off x="1098392" y="6367762"/>
            <a:ext cx="29162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5840" eaLnBrk="1" hangingPunct="1">
              <a:spcBef>
                <a:spcPct val="0"/>
              </a:spcBef>
              <a:buNone/>
            </a:pPr>
            <a:r>
              <a:rPr lang="en-US" altLang="en-US" sz="1100" b="0" u="none" dirty="0">
                <a:solidFill>
                  <a:srgbClr val="021934"/>
                </a:solidFill>
                <a:cs typeface="Arial" panose="020B0604020202020204" pitchFamily="34" charset="0"/>
              </a:rPr>
              <a:t>Alternative Jet Impingement Cooling</a:t>
            </a:r>
          </a:p>
        </p:txBody>
      </p:sp>
      <p:pic>
        <p:nvPicPr>
          <p:cNvPr id="1127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12" y="4542646"/>
            <a:ext cx="4604862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Content Placeholder 4"/>
          <p:cNvSpPr>
            <a:spLocks noGrp="1"/>
          </p:cNvSpPr>
          <p:nvPr>
            <p:ph idx="1"/>
          </p:nvPr>
        </p:nvSpPr>
        <p:spPr>
          <a:xfrm>
            <a:off x="2" y="1481048"/>
            <a:ext cx="5436234" cy="3095889"/>
          </a:xfrm>
        </p:spPr>
        <p:txBody>
          <a:bodyPr>
            <a:normAutofit fontScale="85000" lnSpcReduction="10000"/>
          </a:bodyPr>
          <a:lstStyle/>
          <a:p>
            <a:pPr marL="440055" lvl="1" indent="0">
              <a:buNone/>
            </a:pPr>
            <a:r>
              <a:rPr lang="en-US" altLang="en-US" dirty="0"/>
              <a:t>Liquid Cooling </a:t>
            </a:r>
            <a:r>
              <a:rPr lang="en-US" altLang="en-US" dirty="0" smtClean="0"/>
              <a:t>Application</a:t>
            </a:r>
            <a:endParaRPr lang="en-US" altLang="en-US" dirty="0"/>
          </a:p>
          <a:p>
            <a:pPr lvl="1">
              <a:spcBef>
                <a:spcPts val="660"/>
              </a:spcBef>
            </a:pPr>
            <a:r>
              <a:rPr lang="en-US" altLang="en-US" sz="2200" dirty="0"/>
              <a:t>Enables cooling fluid to be in direct contact with HPA MMIC</a:t>
            </a:r>
          </a:p>
          <a:p>
            <a:pPr lvl="1">
              <a:spcBef>
                <a:spcPts val="660"/>
              </a:spcBef>
            </a:pPr>
            <a:r>
              <a:rPr lang="en-US" altLang="en-US" sz="2200" dirty="0"/>
              <a:t>May enable more efficient RF Interconnect</a:t>
            </a:r>
          </a:p>
          <a:p>
            <a:pPr lvl="1">
              <a:spcBef>
                <a:spcPts val="660"/>
              </a:spcBef>
            </a:pPr>
            <a:r>
              <a:rPr lang="en-US" altLang="en-US" sz="2200" dirty="0"/>
              <a:t>Jet Impingement Cooling may provide up to 57%</a:t>
            </a:r>
            <a:r>
              <a:rPr lang="en-US" altLang="en-US" sz="2200" baseline="40000" dirty="0"/>
              <a:t>1</a:t>
            </a:r>
            <a:r>
              <a:rPr lang="en-US" altLang="en-US" sz="2200" dirty="0"/>
              <a:t> higher heat transfer between cooling fluid and </a:t>
            </a:r>
            <a:r>
              <a:rPr lang="en-US" altLang="en-US" sz="2200" dirty="0" err="1" smtClean="0"/>
              <a:t>MMIC</a:t>
            </a:r>
            <a:endParaRPr lang="en-US" altLang="en-US" sz="2200" dirty="0" smtClean="0"/>
          </a:p>
          <a:p>
            <a:pPr lvl="1">
              <a:spcBef>
                <a:spcPts val="660"/>
              </a:spcBef>
            </a:pPr>
            <a:r>
              <a:rPr lang="en-US" altLang="en-US" sz="2200" dirty="0" smtClean="0"/>
              <a:t>Transitioned to Agency Directed NextFlex Project</a:t>
            </a:r>
            <a:endParaRPr lang="en-US" altLang="en-US" sz="2200" dirty="0"/>
          </a:p>
        </p:txBody>
      </p:sp>
      <p:sp>
        <p:nvSpPr>
          <p:cNvPr id="11276" name="TextBox 8"/>
          <p:cNvSpPr txBox="1">
            <a:spLocks noChangeArrowheads="1"/>
          </p:cNvSpPr>
          <p:nvPr/>
        </p:nvSpPr>
        <p:spPr bwMode="auto">
          <a:xfrm>
            <a:off x="1" y="6886258"/>
            <a:ext cx="4014629" cy="2954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5840" eaLnBrk="1" hangingPunct="1">
              <a:spcBef>
                <a:spcPct val="0"/>
              </a:spcBef>
              <a:buNone/>
            </a:pPr>
            <a:r>
              <a:rPr lang="en-US" altLang="en-US" sz="660" b="0" u="none">
                <a:solidFill>
                  <a:srgbClr val="021934"/>
                </a:solidFill>
                <a:cs typeface="Arial" panose="020B0604020202020204" pitchFamily="34" charset="0"/>
              </a:rPr>
              <a:t>1. M. Shaw, J. Waldrop, et al, "Enhanced thermal management by direct water spray of high-voltage high power devices …”, Proc. IEEE Inter Soc. Conf. Therm. Phenom, pp. 1007-1014, June 2002.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95401" y="7162800"/>
            <a:ext cx="77724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390840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927" y="662342"/>
            <a:ext cx="10058400" cy="545968"/>
          </a:xfrm>
        </p:spPr>
        <p:txBody>
          <a:bodyPr/>
          <a:lstStyle/>
          <a:p>
            <a:r>
              <a:rPr lang="en-US" b="1" dirty="0" smtClean="0"/>
              <a:t>Agenda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79" y="2118463"/>
            <a:ext cx="4842342" cy="3789178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en-US" dirty="0" smtClean="0"/>
              <a:t>PCB Manufacturing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Printed Electronics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Activities and Projects</a:t>
            </a:r>
          </a:p>
        </p:txBody>
      </p:sp>
      <p:pic>
        <p:nvPicPr>
          <p:cNvPr id="8" name="Picture 7" descr="DSCN0181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830007" y="2245331"/>
            <a:ext cx="1490220" cy="11794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08" y="3417474"/>
            <a:ext cx="1490219" cy="146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32" y="4503787"/>
            <a:ext cx="1490219" cy="12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95401" y="7162800"/>
            <a:ext cx="77724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1809351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 Black" panose="020B0A04020102020204" pitchFamily="34" charset="0"/>
              </a:rPr>
              <a:t>Additively Manufactured </a:t>
            </a:r>
            <a:r>
              <a:rPr lang="en-US" sz="2800" dirty="0" smtClean="0">
                <a:latin typeface="Arial Black" panose="020B0A04020102020204" pitchFamily="34" charset="0"/>
              </a:rPr>
              <a:t>PCB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850298" y="1310491"/>
            <a:ext cx="5858677" cy="588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0739" y="1362306"/>
            <a:ext cx="3126237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5840"/>
            <a:r>
              <a:rPr lang="en-US" sz="3080" b="0" u="none" dirty="0">
                <a:solidFill>
                  <a:srgbClr val="021934"/>
                </a:solidFill>
                <a:latin typeface="Arial" charset="0"/>
                <a:cs typeface="Arial" charset="0"/>
              </a:rPr>
              <a:t>Floor plan for Crane facility approximately 16,000 ft</a:t>
            </a:r>
            <a:r>
              <a:rPr lang="en-US" sz="3080" b="0" u="none" baseline="30000" dirty="0">
                <a:solidFill>
                  <a:srgbClr val="021934"/>
                </a:solidFill>
                <a:latin typeface="Arial" charset="0"/>
                <a:cs typeface="Arial" charset="0"/>
              </a:rPr>
              <a:t>2</a:t>
            </a:r>
            <a:endParaRPr lang="en-US" sz="3080" b="0" u="none" dirty="0">
              <a:solidFill>
                <a:srgbClr val="021934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4526280" y="2796540"/>
            <a:ext cx="502920" cy="670560"/>
          </a:xfrm>
          <a:prstGeom prst="flowChartProcess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/>
            <a:endParaRPr lang="en-US" sz="1980" b="0" u="non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527817" y="3452162"/>
            <a:ext cx="3017520" cy="3618470"/>
          </a:xfrm>
          <a:prstGeom prst="flowChart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/>
            <a:endParaRPr lang="en-US" sz="1980" b="0" u="non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2766060" y="3886200"/>
            <a:ext cx="670560" cy="117348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/>
            <a:endParaRPr lang="en-US" sz="1980" b="0" u="non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Frame 12"/>
          <p:cNvSpPr/>
          <p:nvPr/>
        </p:nvSpPr>
        <p:spPr>
          <a:xfrm rot="5400000">
            <a:off x="2514600" y="5632726"/>
            <a:ext cx="1089660" cy="75438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/>
            <a:endParaRPr lang="en-US" sz="1980" b="0" u="none">
              <a:solidFill>
                <a:srgbClr val="021934"/>
              </a:solidFill>
              <a:latin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754380" y="5897880"/>
            <a:ext cx="670560" cy="92202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/>
            <a:endParaRPr lang="en-US" sz="1980" b="0" u="non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4380" y="4800387"/>
            <a:ext cx="838200" cy="922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/>
            <a:endParaRPr lang="en-US" sz="1980" b="0" u="non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4380" y="3718560"/>
            <a:ext cx="838200" cy="922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/>
            <a:endParaRPr lang="en-US" sz="1980" b="0" u="non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79363" y="3559268"/>
            <a:ext cx="4122756" cy="33687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005840"/>
            <a:r>
              <a:rPr lang="en-US" sz="3520" b="0" u="none" dirty="0">
                <a:solidFill>
                  <a:srgbClr val="021934"/>
                </a:solidFill>
                <a:latin typeface="Arial" charset="0"/>
                <a:cs typeface="Arial" charset="0"/>
              </a:rPr>
              <a:t>3D Printer</a:t>
            </a:r>
          </a:p>
          <a:p>
            <a:pPr defTabSz="1005840"/>
            <a:r>
              <a:rPr lang="en-US" sz="3520" b="0" u="none" dirty="0">
                <a:solidFill>
                  <a:srgbClr val="021934"/>
                </a:solidFill>
                <a:latin typeface="Arial" charset="0"/>
                <a:cs typeface="Arial" charset="0"/>
              </a:rPr>
              <a:t>Screen Print</a:t>
            </a:r>
          </a:p>
          <a:p>
            <a:pPr defTabSz="1005840"/>
            <a:r>
              <a:rPr lang="en-US" sz="3520" b="0" u="none" dirty="0">
                <a:solidFill>
                  <a:srgbClr val="021934"/>
                </a:solidFill>
                <a:latin typeface="Arial" charset="0"/>
                <a:cs typeface="Arial" charset="0"/>
              </a:rPr>
              <a:t>Oven</a:t>
            </a:r>
          </a:p>
          <a:p>
            <a:pPr defTabSz="1005840"/>
            <a:r>
              <a:rPr lang="en-US" sz="3520" b="0" u="none" dirty="0" err="1">
                <a:solidFill>
                  <a:srgbClr val="021934"/>
                </a:solidFill>
                <a:latin typeface="Arial" charset="0"/>
                <a:cs typeface="Arial" charset="0"/>
              </a:rPr>
              <a:t>Planarizer</a:t>
            </a:r>
            <a:endParaRPr lang="en-US" sz="3520" b="0" u="none" dirty="0">
              <a:solidFill>
                <a:srgbClr val="021934"/>
              </a:solidFill>
              <a:latin typeface="Arial" charset="0"/>
              <a:cs typeface="Arial" charset="0"/>
            </a:endParaRPr>
          </a:p>
          <a:p>
            <a:pPr defTabSz="1005840"/>
            <a:r>
              <a:rPr lang="en-US" sz="3520" b="0" u="none" dirty="0">
                <a:solidFill>
                  <a:srgbClr val="021934"/>
                </a:solidFill>
                <a:latin typeface="Arial" charset="0"/>
                <a:cs typeface="Arial" charset="0"/>
              </a:rPr>
              <a:t>Drill / Post Process</a:t>
            </a:r>
          </a:p>
          <a:p>
            <a:pPr defTabSz="1005840"/>
            <a:r>
              <a:rPr lang="en-US" sz="3520" b="0" u="none" dirty="0">
                <a:solidFill>
                  <a:srgbClr val="021934"/>
                </a:solidFill>
                <a:latin typeface="Arial" charset="0"/>
                <a:cs typeface="Arial" charset="0"/>
              </a:rPr>
              <a:t>~250 ft</a:t>
            </a:r>
            <a:r>
              <a:rPr lang="en-US" sz="3520" b="0" u="none" baseline="30000" dirty="0">
                <a:solidFill>
                  <a:srgbClr val="021934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95401" y="7162800"/>
            <a:ext cx="79248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25705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5" grpId="0" animBg="1"/>
      <p:bldP spid="18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 Black" panose="020B0A04020102020204" pitchFamily="34" charset="0"/>
              </a:rPr>
              <a:t>Additively Manufactured PCB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05840">
              <a:defRPr/>
            </a:pPr>
            <a:fld id="{1BEEAB3C-FA31-4244-BE04-7A5D554BB2C8}" type="slidenum">
              <a:rPr lang="en-US" b="0" u="none">
                <a:solidFill>
                  <a:srgbClr val="021934"/>
                </a:solidFill>
                <a:latin typeface="Arial" charset="0"/>
              </a:rPr>
              <a:pPr defTabSz="1005840">
                <a:defRPr/>
              </a:pPr>
              <a:t>21</a:t>
            </a:fld>
            <a:endParaRPr lang="en-US" b="0" u="none">
              <a:solidFill>
                <a:srgbClr val="021934"/>
              </a:solidFill>
              <a:latin typeface="Arial" charset="0"/>
            </a:endParaRPr>
          </a:p>
        </p:txBody>
      </p:sp>
      <p:pic>
        <p:nvPicPr>
          <p:cNvPr id="5122" name="Picture 2" descr="C:\Users\stephen.VETTER\Documents\219 Proposals\FY15 NISE Proposals\PrCB Fabrication with 3D Printing Technology\Pictures\DSC_0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14604"/>
            <a:ext cx="8180831" cy="543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tephen.VETTER\Documents\219 Proposals\FY15 NISE Proposals\PrCB Fabrication with 3D Printing Technology\Pictures\DSC_0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254" y="1281546"/>
            <a:ext cx="3768546" cy="250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tephen.VETTER\Documents\219 Proposals\FY15 NISE Proposals\PrCB Fabrication with 3D Printing Technology\Pictures\DSC_0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4724400"/>
            <a:ext cx="3520440" cy="234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19200" y="7162800"/>
            <a:ext cx="8201025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00" y="6512616"/>
            <a:ext cx="3178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Patent No. US 10,070,532 B2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472" y="3729672"/>
            <a:ext cx="3447098" cy="234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3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 err="1">
                <a:latin typeface="Arial Black" panose="020B0A04020102020204" pitchFamily="34" charset="0"/>
              </a:rPr>
              <a:t>NextFlex</a:t>
            </a:r>
            <a:r>
              <a:rPr lang="en-US" altLang="en-US" sz="2800" dirty="0">
                <a:latin typeface="Arial Black" panose="020B0A04020102020204" pitchFamily="34" charset="0"/>
              </a:rPr>
              <a:t> </a:t>
            </a:r>
            <a:r>
              <a:rPr lang="en-US" altLang="en-US" sz="2800" dirty="0" err="1">
                <a:latin typeface="Arial Black" panose="020B0A04020102020204" pitchFamily="34" charset="0"/>
              </a:rPr>
              <a:t>DataCube</a:t>
            </a:r>
            <a:endParaRPr lang="en-US" altLang="en-US" sz="2800" dirty="0">
              <a:latin typeface="Arial Black" panose="020B0A04020102020204" pitchFamily="34" charset="0"/>
            </a:endParaRPr>
          </a:p>
        </p:txBody>
      </p:sp>
      <p:sp>
        <p:nvSpPr>
          <p:cNvPr id="9220" name="Content Placeholder 4"/>
          <p:cNvSpPr>
            <a:spLocks noGrp="1"/>
          </p:cNvSpPr>
          <p:nvPr>
            <p:ph idx="1"/>
          </p:nvPr>
        </p:nvSpPr>
        <p:spPr>
          <a:xfrm>
            <a:off x="0" y="1371600"/>
            <a:ext cx="6117114" cy="5633403"/>
          </a:xfrm>
        </p:spPr>
        <p:txBody>
          <a:bodyPr/>
          <a:lstStyle/>
          <a:p>
            <a:pPr marL="440055" lvl="1" indent="0">
              <a:buNone/>
            </a:pPr>
            <a:r>
              <a:rPr lang="en-US" altLang="en-US" sz="2400" dirty="0" smtClean="0"/>
              <a:t>Problem:</a:t>
            </a:r>
            <a:endParaRPr lang="en-US" altLang="en-US" sz="2000" dirty="0"/>
          </a:p>
          <a:p>
            <a:pPr lvl="1"/>
            <a:r>
              <a:rPr lang="en-US" altLang="en-US" sz="2000" dirty="0"/>
              <a:t>Design cycle for Printed Electronics (PE) needs to evolve into an integrated design workflow</a:t>
            </a:r>
          </a:p>
          <a:p>
            <a:pPr lvl="2"/>
            <a:r>
              <a:rPr lang="en-US" altLang="en-US" sz="1800" dirty="0"/>
              <a:t>Processes are not standardized </a:t>
            </a:r>
          </a:p>
          <a:p>
            <a:pPr lvl="2"/>
            <a:r>
              <a:rPr lang="en-US" altLang="en-US" sz="1800" dirty="0"/>
              <a:t>Material properties vary with process conditions</a:t>
            </a:r>
          </a:p>
          <a:p>
            <a:pPr lvl="1"/>
            <a:r>
              <a:rPr lang="en-US" altLang="en-US" sz="2000" dirty="0"/>
              <a:t>Current design flow requires direct designer knowledge and fabrication process interaction </a:t>
            </a:r>
          </a:p>
          <a:p>
            <a:pPr lvl="1"/>
            <a:r>
              <a:rPr lang="en-US" altLang="en-US" sz="2000" dirty="0"/>
              <a:t>Linkage between material, process, and properties has been termed a “</a:t>
            </a:r>
            <a:r>
              <a:rPr lang="en-US" altLang="en-US" sz="2000" dirty="0" err="1"/>
              <a:t>datacube</a:t>
            </a:r>
            <a:r>
              <a:rPr lang="en-US" altLang="en-US" sz="2000" dirty="0"/>
              <a:t>”</a:t>
            </a:r>
          </a:p>
          <a:p>
            <a:pPr lvl="1"/>
            <a:r>
              <a:rPr lang="en-US" altLang="en-US" sz="2000" dirty="0" err="1"/>
              <a:t>NextFlex</a:t>
            </a:r>
            <a:r>
              <a:rPr lang="en-US" altLang="en-US" sz="2000" dirty="0"/>
              <a:t> Manufacturing Innovation Institute has initiated the “</a:t>
            </a:r>
            <a:r>
              <a:rPr lang="en-US" altLang="en-US" sz="2000" dirty="0" err="1"/>
              <a:t>DataCube</a:t>
            </a:r>
            <a:r>
              <a:rPr lang="en-US" altLang="en-US" sz="2000" dirty="0"/>
              <a:t> Project” to address the material-process-property data gap through the creation of a database. </a:t>
            </a:r>
          </a:p>
        </p:txBody>
      </p:sp>
      <p:sp>
        <p:nvSpPr>
          <p:cNvPr id="9221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63140" indent="-251460">
              <a:spcBef>
                <a:spcPct val="20000"/>
              </a:spcBef>
              <a:buChar char="»"/>
              <a:defRPr sz="176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6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6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6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6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5840">
              <a:spcBef>
                <a:spcPct val="0"/>
              </a:spcBef>
              <a:buNone/>
            </a:pPr>
            <a:fld id="{1F4DC3CC-F730-4B7C-A260-15923AC2E52F}" type="slidenum">
              <a:rPr lang="en-US" altLang="en-US" sz="1320" b="0" u="none">
                <a:solidFill>
                  <a:srgbClr val="021934"/>
                </a:solidFill>
                <a:cs typeface="Arial" panose="020B0604020202020204" pitchFamily="34" charset="0"/>
              </a:rPr>
              <a:pPr defTabSz="1005840">
                <a:spcBef>
                  <a:spcPct val="0"/>
                </a:spcBef>
                <a:buNone/>
              </a:pPr>
              <a:t>22</a:t>
            </a:fld>
            <a:endParaRPr lang="en-US" altLang="en-US" sz="1320" b="0" u="none">
              <a:solidFill>
                <a:srgbClr val="021934"/>
              </a:solidFill>
              <a:cs typeface="Arial" panose="020B0604020202020204" pitchFamily="34" charset="0"/>
            </a:endParaRPr>
          </a:p>
        </p:txBody>
      </p:sp>
      <p:pic>
        <p:nvPicPr>
          <p:cNvPr id="92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742" y="1267460"/>
            <a:ext cx="3698558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89638" y="3373437"/>
            <a:ext cx="4107180" cy="27007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005840" eaLnBrk="0" hangingPunct="0">
              <a:defRPr/>
            </a:pPr>
            <a:r>
              <a:rPr lang="en-US" sz="1155" b="0" u="none" dirty="0">
                <a:solidFill>
                  <a:srgbClr val="0219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1: NextFlex vision for FHE Full Stack Design Flow</a:t>
            </a:r>
          </a:p>
        </p:txBody>
      </p:sp>
      <p:pic>
        <p:nvPicPr>
          <p:cNvPr id="922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898" y="5407819"/>
            <a:ext cx="1603058" cy="175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473349" y="6284437"/>
            <a:ext cx="1569878" cy="44781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005840" eaLnBrk="0" hangingPunct="0">
              <a:defRPr/>
            </a:pPr>
            <a:r>
              <a:rPr lang="en-US" sz="1155" b="0" u="none" dirty="0">
                <a:solidFill>
                  <a:srgbClr val="0219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2: Aerosol Jet Printing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5401" y="7162800"/>
            <a:ext cx="77724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131313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For questions please contact </a:t>
            </a:r>
            <a:r>
              <a:rPr lang="en-US" dirty="0" smtClean="0"/>
              <a:t>Steve Vetter</a:t>
            </a:r>
            <a:endParaRPr lang="en-US" dirty="0"/>
          </a:p>
          <a:p>
            <a:pPr lvl="1"/>
            <a:r>
              <a:rPr lang="en-US" dirty="0" smtClean="0"/>
              <a:t>Office: (812)854-4074</a:t>
            </a:r>
          </a:p>
          <a:p>
            <a:pPr lvl="1"/>
            <a:r>
              <a:rPr lang="en-US" dirty="0" smtClean="0"/>
              <a:t>Mobile: (812)227-9422</a:t>
            </a:r>
          </a:p>
          <a:p>
            <a:pPr lvl="1"/>
            <a:r>
              <a:rPr lang="en-US" dirty="0" smtClean="0"/>
              <a:t>Email: stephen.vetter@navy.mil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DA41-9E86-4FA8-B87B-88006C222595}" type="datetime1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5401" y="7162800"/>
            <a:ext cx="77724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236514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2342"/>
            <a:ext cx="10058400" cy="545968"/>
          </a:xfrm>
        </p:spPr>
        <p:txBody>
          <a:bodyPr/>
          <a:lstStyle/>
          <a:p>
            <a:r>
              <a:rPr lang="en-US" b="1" dirty="0" smtClean="0"/>
              <a:t>Agenda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79" y="2118463"/>
            <a:ext cx="4842342" cy="3789178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en-US" dirty="0" smtClean="0"/>
              <a:t>PCB Manufacturing</a:t>
            </a:r>
          </a:p>
          <a:p>
            <a:pPr>
              <a:lnSpc>
                <a:spcPct val="250000"/>
              </a:lnSpc>
            </a:pP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Printed Electronics</a:t>
            </a:r>
          </a:p>
          <a:p>
            <a:pPr>
              <a:lnSpc>
                <a:spcPct val="250000"/>
              </a:lnSpc>
            </a:pP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Activities and Projects</a:t>
            </a:r>
          </a:p>
        </p:txBody>
      </p:sp>
      <p:pic>
        <p:nvPicPr>
          <p:cNvPr id="8" name="Picture 7" descr="DSCN0181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830007" y="2245331"/>
            <a:ext cx="1490220" cy="11794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08" y="3417474"/>
            <a:ext cx="1490219" cy="146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32" y="4503787"/>
            <a:ext cx="1490219" cy="12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95401" y="7162800"/>
            <a:ext cx="77724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263703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45630" r="9137" b="55905"/>
          <a:stretch>
            <a:fillRect/>
          </a:stretch>
        </p:blipFill>
        <p:spPr bwMode="auto">
          <a:xfrm>
            <a:off x="5866099" y="4104266"/>
            <a:ext cx="3845443" cy="293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10058400" cy="537972"/>
          </a:xfrm>
        </p:spPr>
        <p:txBody>
          <a:bodyPr/>
          <a:lstStyle/>
          <a:p>
            <a:r>
              <a:rPr lang="en-US" b="1" dirty="0" smtClean="0"/>
              <a:t>PCB Manufacturing - Facility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3725" y="1423566"/>
            <a:ext cx="4395279" cy="543443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Facility:</a:t>
            </a:r>
          </a:p>
          <a:p>
            <a:r>
              <a:rPr lang="en-US" sz="2400" dirty="0" smtClean="0"/>
              <a:t>Fully government owned and operated</a:t>
            </a:r>
          </a:p>
          <a:p>
            <a:r>
              <a:rPr lang="en-US" sz="2400" dirty="0" smtClean="0"/>
              <a:t>Secure</a:t>
            </a:r>
          </a:p>
          <a:p>
            <a:pPr lvl="1"/>
            <a:r>
              <a:rPr lang="en-US" sz="2400" dirty="0" smtClean="0"/>
              <a:t>Entire fabrication facility is a restricted </a:t>
            </a:r>
            <a:r>
              <a:rPr lang="en-US" sz="2400" dirty="0"/>
              <a:t>a</a:t>
            </a:r>
            <a:r>
              <a:rPr lang="en-US" sz="2400" dirty="0" smtClean="0"/>
              <a:t>ccess </a:t>
            </a:r>
            <a:r>
              <a:rPr lang="en-US" sz="2400" dirty="0"/>
              <a:t>a</a:t>
            </a:r>
            <a:r>
              <a:rPr lang="en-US" sz="2400" dirty="0" smtClean="0"/>
              <a:t>rea</a:t>
            </a:r>
          </a:p>
          <a:p>
            <a:pPr lvl="1"/>
            <a:r>
              <a:rPr lang="en-US" sz="2400" dirty="0" smtClean="0"/>
              <a:t>Cleared to Secret</a:t>
            </a:r>
          </a:p>
          <a:p>
            <a:r>
              <a:rPr lang="en-US" sz="2400" dirty="0" smtClean="0"/>
              <a:t>16000+ square feet</a:t>
            </a:r>
          </a:p>
          <a:p>
            <a:r>
              <a:rPr lang="en-US" sz="2400" dirty="0" smtClean="0"/>
              <a:t>Class 10K controlled environment cleanrooms</a:t>
            </a:r>
          </a:p>
          <a:p>
            <a:r>
              <a:rPr lang="en-US" sz="2400" dirty="0" smtClean="0"/>
              <a:t>Zero discharge waste treatment system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28608"/>
              </p:ext>
            </p:extLst>
          </p:nvPr>
        </p:nvGraphicFramePr>
        <p:xfrm>
          <a:off x="4679004" y="1331288"/>
          <a:ext cx="5032538" cy="2759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hoto Editor Photo" r:id="rId4" imgW="14438095" imgH="7914286" progId="MSPhotoEd.3">
                  <p:embed/>
                </p:oleObj>
              </mc:Choice>
              <mc:Fallback>
                <p:oleObj name="Photo Editor Photo" r:id="rId4" imgW="14438095" imgH="7914286" progId="MSPhotoEd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004" y="1331288"/>
                        <a:ext cx="5032538" cy="2759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295401" y="7162800"/>
            <a:ext cx="77724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1464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8268" y="4248373"/>
            <a:ext cx="3504946" cy="288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7202" y="1381213"/>
            <a:ext cx="2623995" cy="206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4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322"/>
            <a:ext cx="10058400" cy="515766"/>
          </a:xfrm>
        </p:spPr>
        <p:txBody>
          <a:bodyPr>
            <a:noAutofit/>
          </a:bodyPr>
          <a:lstStyle/>
          <a:p>
            <a:r>
              <a:rPr lang="en-US" b="1" dirty="0" smtClean="0"/>
              <a:t>PCB Manufacturing - Design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239" y="1437407"/>
            <a:ext cx="5157145" cy="49123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CAE Tools:</a:t>
            </a:r>
          </a:p>
          <a:p>
            <a:pPr marL="0" indent="0">
              <a:buNone/>
            </a:pPr>
            <a:r>
              <a:rPr lang="en-US" sz="2000" dirty="0" smtClean="0"/>
              <a:t>      </a:t>
            </a:r>
            <a:r>
              <a:rPr lang="en-US" sz="1400" dirty="0" err="1" smtClean="0"/>
              <a:t>Ansys</a:t>
            </a:r>
            <a:r>
              <a:rPr lang="en-US" sz="1400" dirty="0" smtClean="0"/>
              <a:t> </a:t>
            </a:r>
            <a:r>
              <a:rPr lang="en-US" sz="1400" dirty="0" err="1" smtClean="0"/>
              <a:t>SiWave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  </a:t>
            </a:r>
            <a:r>
              <a:rPr lang="en-US" sz="1400" dirty="0" err="1" smtClean="0"/>
              <a:t>Ansys</a:t>
            </a:r>
            <a:r>
              <a:rPr lang="en-US" sz="1400" dirty="0" smtClean="0"/>
              <a:t> </a:t>
            </a:r>
            <a:r>
              <a:rPr lang="en-US" sz="1400" dirty="0" err="1" smtClean="0"/>
              <a:t>IcePak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  Polar </a:t>
            </a:r>
            <a:r>
              <a:rPr lang="en-US" sz="1400" dirty="0" err="1" smtClean="0"/>
              <a:t>Speedstack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  </a:t>
            </a:r>
            <a:r>
              <a:rPr lang="en-US" sz="1400" dirty="0" err="1" smtClean="0"/>
              <a:t>Admunson</a:t>
            </a:r>
            <a:r>
              <a:rPr lang="en-US" sz="1400" dirty="0" smtClean="0"/>
              <a:t> </a:t>
            </a:r>
            <a:r>
              <a:rPr lang="en-US" sz="1400" dirty="0" err="1" smtClean="0"/>
              <a:t>Arkeo</a:t>
            </a:r>
            <a:r>
              <a:rPr lang="en-US" sz="1400" dirty="0" smtClean="0"/>
              <a:t> Stack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2000" dirty="0" smtClean="0"/>
              <a:t>CAD Tools:</a:t>
            </a:r>
            <a:endParaRPr lang="en-US" sz="2000" dirty="0" smtClean="0"/>
          </a:p>
          <a:p>
            <a:pPr marL="509350" lvl="1" indent="0">
              <a:buNone/>
            </a:pPr>
            <a:r>
              <a:rPr lang="en-US" sz="1400" dirty="0" smtClean="0"/>
              <a:t>PCB </a:t>
            </a:r>
            <a:r>
              <a:rPr lang="en-US" sz="1400" dirty="0"/>
              <a:t>Layout:</a:t>
            </a:r>
          </a:p>
          <a:p>
            <a:pPr marL="509350" lvl="1" indent="0">
              <a:buNone/>
            </a:pPr>
            <a:r>
              <a:rPr lang="en-US" sz="1200" dirty="0"/>
              <a:t>	</a:t>
            </a:r>
            <a:r>
              <a:rPr lang="en-US" sz="1200" dirty="0" err="1"/>
              <a:t>Altium</a:t>
            </a:r>
            <a:r>
              <a:rPr lang="en-US" sz="1200" dirty="0"/>
              <a:t> </a:t>
            </a:r>
          </a:p>
          <a:p>
            <a:pPr marL="509350" lvl="1" indent="0">
              <a:buNone/>
            </a:pPr>
            <a:r>
              <a:rPr lang="en-US" sz="1400" dirty="0" smtClean="0"/>
              <a:t>Mechanical</a:t>
            </a:r>
            <a:r>
              <a:rPr lang="en-US" sz="1400" dirty="0"/>
              <a:t>:</a:t>
            </a:r>
          </a:p>
          <a:p>
            <a:pPr marL="509350" lvl="1" indent="0">
              <a:buNone/>
            </a:pPr>
            <a:r>
              <a:rPr lang="en-US" sz="1400" dirty="0"/>
              <a:t>	</a:t>
            </a:r>
            <a:r>
              <a:rPr lang="en-US" sz="1200" dirty="0"/>
              <a:t>AutoCAD </a:t>
            </a:r>
          </a:p>
          <a:p>
            <a:pPr marL="509350" lvl="1" indent="0">
              <a:buNone/>
            </a:pPr>
            <a:r>
              <a:rPr lang="en-US" sz="1200" dirty="0"/>
              <a:t>	</a:t>
            </a:r>
            <a:r>
              <a:rPr lang="en-US" sz="1200" dirty="0" err="1"/>
              <a:t>FeatureCAM</a:t>
            </a:r>
            <a:endParaRPr lang="en-US" sz="1200" dirty="0"/>
          </a:p>
          <a:p>
            <a:pPr marL="509350" lvl="1" indent="0">
              <a:buNone/>
            </a:pPr>
            <a:r>
              <a:rPr lang="en-US" sz="1200" dirty="0"/>
              <a:t>	</a:t>
            </a:r>
            <a:r>
              <a:rPr lang="en-US" sz="1200" dirty="0" err="1"/>
              <a:t>MasterCAM</a:t>
            </a:r>
            <a:endParaRPr lang="en-US" sz="1200" dirty="0"/>
          </a:p>
          <a:p>
            <a:pPr marL="509350" lvl="1" indent="0">
              <a:buNone/>
            </a:pPr>
            <a:r>
              <a:rPr lang="en-US" sz="1200" dirty="0"/>
              <a:t>	</a:t>
            </a:r>
            <a:r>
              <a:rPr lang="en-US" sz="1200" dirty="0" err="1" smtClean="0"/>
              <a:t>Solidworks</a:t>
            </a:r>
            <a:endParaRPr lang="en-US" sz="1200" dirty="0" smtClean="0"/>
          </a:p>
          <a:p>
            <a:pPr marL="509350" lvl="1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CAM </a:t>
            </a:r>
            <a:r>
              <a:rPr lang="en-US" sz="2000" dirty="0" smtClean="0"/>
              <a:t>Tool</a:t>
            </a:r>
            <a:r>
              <a:rPr lang="en-US" sz="2000" dirty="0" smtClean="0"/>
              <a:t>s</a:t>
            </a:r>
            <a:r>
              <a:rPr lang="en-US" sz="2000" dirty="0"/>
              <a:t>:</a:t>
            </a:r>
          </a:p>
          <a:p>
            <a:pPr marL="509350" lvl="1" indent="0">
              <a:buNone/>
            </a:pPr>
            <a:r>
              <a:rPr lang="en-US" sz="1400" dirty="0"/>
              <a:t>PCB Tooling:</a:t>
            </a:r>
          </a:p>
          <a:p>
            <a:pPr marL="509350" lvl="1" indent="0">
              <a:buNone/>
            </a:pPr>
            <a:r>
              <a:rPr lang="en-US" sz="1200" dirty="0" smtClean="0"/>
              <a:t>	Downstream </a:t>
            </a:r>
            <a:r>
              <a:rPr lang="en-US" sz="1200" dirty="0" smtClean="0"/>
              <a:t>CAM350</a:t>
            </a:r>
          </a:p>
          <a:p>
            <a:pPr marL="509350" lvl="1" indent="0">
              <a:buNone/>
            </a:pPr>
            <a:r>
              <a:rPr lang="en-US" sz="1200" dirty="0"/>
              <a:t>	</a:t>
            </a:r>
            <a:r>
              <a:rPr lang="en-US" sz="1200" dirty="0" err="1" smtClean="0"/>
              <a:t>UCAMCO</a:t>
            </a:r>
            <a:r>
              <a:rPr lang="en-US" sz="1200" dirty="0" smtClean="0"/>
              <a:t> </a:t>
            </a:r>
            <a:r>
              <a:rPr lang="en-US" sz="1200" dirty="0" err="1" smtClean="0"/>
              <a:t>UCAM</a:t>
            </a:r>
            <a:endParaRPr lang="en-US" sz="1100" dirty="0" smtClean="0"/>
          </a:p>
          <a:p>
            <a:pPr marL="509350" lvl="1" indent="0">
              <a:buNone/>
            </a:pPr>
            <a:r>
              <a:rPr lang="en-US" sz="1400" dirty="0" smtClean="0"/>
              <a:t>Reverse Engineering:</a:t>
            </a:r>
          </a:p>
          <a:p>
            <a:pPr marL="509350" lvl="1" indent="0">
              <a:buNone/>
            </a:pPr>
            <a:r>
              <a:rPr lang="en-US" sz="1100" dirty="0"/>
              <a:t>	</a:t>
            </a:r>
            <a:r>
              <a:rPr lang="en-US" sz="1200" dirty="0" err="1" smtClean="0"/>
              <a:t>ScanCAD</a:t>
            </a:r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1400" dirty="0" smtClean="0"/>
          </a:p>
          <a:p>
            <a:pPr lvl="1">
              <a:buNone/>
            </a:pPr>
            <a:endParaRPr lang="en-US" sz="1800" dirty="0"/>
          </a:p>
          <a:p>
            <a:pPr>
              <a:buNone/>
            </a:pPr>
            <a:endParaRPr lang="en-US" sz="2000" dirty="0"/>
          </a:p>
        </p:txBody>
      </p:sp>
      <p:pic>
        <p:nvPicPr>
          <p:cNvPr id="4" name="Picture 13" descr="virte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6661" y="1381213"/>
            <a:ext cx="3286365" cy="2332258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4980" y="3148888"/>
            <a:ext cx="2765402" cy="148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4290064"/>
            <a:ext cx="3548122" cy="279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295401" y="7162800"/>
            <a:ext cx="77724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249741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0861"/>
            <a:ext cx="10058400" cy="512383"/>
          </a:xfrm>
        </p:spPr>
        <p:txBody>
          <a:bodyPr>
            <a:noAutofit/>
          </a:bodyPr>
          <a:lstStyle/>
          <a:p>
            <a:r>
              <a:rPr lang="en-US" b="1" dirty="0" smtClean="0"/>
              <a:t>PCB Manufacturing - Capability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4776" y="1448861"/>
            <a:ext cx="5441714" cy="55709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 smtClean="0"/>
              <a:t>Multilayer:</a:t>
            </a:r>
          </a:p>
          <a:p>
            <a:r>
              <a:rPr lang="en-US" sz="1800" dirty="0" smtClean="0"/>
              <a:t>20 layers + Ridged</a:t>
            </a:r>
          </a:p>
          <a:p>
            <a:r>
              <a:rPr lang="en-US" sz="1800" dirty="0" smtClean="0"/>
              <a:t>Sequential lamination</a:t>
            </a:r>
          </a:p>
          <a:p>
            <a:pPr lvl="1"/>
            <a:r>
              <a:rPr lang="en-US" sz="1800" dirty="0" smtClean="0"/>
              <a:t>Buried and blind </a:t>
            </a:r>
            <a:r>
              <a:rPr lang="en-US" sz="1800" dirty="0" err="1" smtClean="0"/>
              <a:t>vias</a:t>
            </a:r>
            <a:endParaRPr lang="en-US" sz="1800" dirty="0" smtClean="0"/>
          </a:p>
          <a:p>
            <a:pPr lvl="1"/>
            <a:r>
              <a:rPr lang="en-US" sz="1800" dirty="0" smtClean="0"/>
              <a:t>Stacked/staggered </a:t>
            </a:r>
            <a:r>
              <a:rPr lang="en-US" sz="1800" dirty="0" err="1" smtClean="0"/>
              <a:t>microvias</a:t>
            </a:r>
            <a:endParaRPr lang="en-US" sz="1800" dirty="0" smtClean="0"/>
          </a:p>
          <a:p>
            <a:r>
              <a:rPr lang="en-US" sz="1800" dirty="0" smtClean="0"/>
              <a:t>High </a:t>
            </a:r>
            <a:r>
              <a:rPr lang="en-US" sz="1800" dirty="0" err="1" smtClean="0"/>
              <a:t>Tg</a:t>
            </a:r>
            <a:r>
              <a:rPr lang="en-US" sz="1800" dirty="0" smtClean="0"/>
              <a:t> FR4, Teflon, Polyimide</a:t>
            </a:r>
          </a:p>
          <a:p>
            <a:r>
              <a:rPr lang="en-US" sz="1800" dirty="0" smtClean="0"/>
              <a:t>Embedded passives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Flex / Ridged Flex:</a:t>
            </a:r>
          </a:p>
          <a:p>
            <a:r>
              <a:rPr lang="en-US" sz="1800" dirty="0"/>
              <a:t>8</a:t>
            </a:r>
            <a:r>
              <a:rPr lang="en-US" sz="1800" dirty="0" smtClean="0"/>
              <a:t> layers +</a:t>
            </a:r>
          </a:p>
          <a:p>
            <a:r>
              <a:rPr lang="en-US" sz="1800" dirty="0" smtClean="0"/>
              <a:t>Multiple ridged sections</a:t>
            </a:r>
          </a:p>
          <a:p>
            <a:r>
              <a:rPr lang="en-US" sz="1800" dirty="0" err="1" smtClean="0"/>
              <a:t>Pyralux</a:t>
            </a:r>
            <a:r>
              <a:rPr lang="en-US" sz="1800" dirty="0" smtClean="0"/>
              <a:t>, LCP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High Density Interconnect: </a:t>
            </a:r>
            <a:r>
              <a:rPr lang="en-US" sz="1800" dirty="0" smtClean="0"/>
              <a:t>(in development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12.5 micron features</a:t>
            </a:r>
          </a:p>
          <a:p>
            <a:r>
              <a:rPr lang="en-US" sz="1800" dirty="0" smtClean="0"/>
              <a:t>Multilayer / sequential </a:t>
            </a:r>
            <a:r>
              <a:rPr lang="en-US" sz="1800" dirty="0" smtClean="0"/>
              <a:t>lamination</a:t>
            </a:r>
          </a:p>
          <a:p>
            <a:r>
              <a:rPr lang="en-US" sz="1800" dirty="0" smtClean="0"/>
              <a:t>Embedded active and passive</a:t>
            </a:r>
            <a:endParaRPr lang="en-US" sz="1800" dirty="0" smtClean="0"/>
          </a:p>
          <a:p>
            <a:r>
              <a:rPr lang="en-US" sz="1800" dirty="0" smtClean="0"/>
              <a:t>Substrate / interposer / RDL </a:t>
            </a:r>
          </a:p>
          <a:p>
            <a:endParaRPr lang="en-US" sz="1800" dirty="0" smtClean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992" y="1353371"/>
            <a:ext cx="2680412" cy="187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8694" y="2956097"/>
            <a:ext cx="1414474" cy="194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369" y="4782471"/>
            <a:ext cx="1810469" cy="237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9692" y="1353371"/>
            <a:ext cx="1929866" cy="127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19936" t="2077" r="16359" b="-2077"/>
          <a:stretch/>
        </p:blipFill>
        <p:spPr>
          <a:xfrm>
            <a:off x="5251086" y="4234338"/>
            <a:ext cx="2545126" cy="2996402"/>
          </a:xfrm>
          <a:prstGeom prst="rect">
            <a:avLst/>
          </a:prstGeom>
        </p:spPr>
      </p:pic>
      <p:pic>
        <p:nvPicPr>
          <p:cNvPr id="19" name="Picture 18" descr="IMG_4874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517215" y="2731345"/>
            <a:ext cx="2614977" cy="17976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95401" y="7162800"/>
            <a:ext cx="77724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251581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091" y="1317369"/>
            <a:ext cx="3122580" cy="222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391" y="685800"/>
            <a:ext cx="10058400" cy="553742"/>
          </a:xfrm>
        </p:spPr>
        <p:txBody>
          <a:bodyPr/>
          <a:lstStyle/>
          <a:p>
            <a:r>
              <a:rPr lang="en-US" b="1" dirty="0" smtClean="0"/>
              <a:t>PCB Manufacturing - Test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6314" y="1447800"/>
            <a:ext cx="4591455" cy="54928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Electrical Test</a:t>
            </a:r>
            <a:endParaRPr lang="en-US" sz="2400" dirty="0"/>
          </a:p>
          <a:p>
            <a:r>
              <a:rPr lang="en-US" sz="2000" dirty="0" err="1" smtClean="0"/>
              <a:t>Microcraft</a:t>
            </a:r>
            <a:r>
              <a:rPr lang="en-US" sz="2000" dirty="0" smtClean="0"/>
              <a:t> EMMA 6161 flying probe</a:t>
            </a:r>
          </a:p>
          <a:p>
            <a:r>
              <a:rPr lang="en-US" sz="2000" dirty="0" smtClean="0"/>
              <a:t>Polar CITS880s Impedance Tester</a:t>
            </a:r>
          </a:p>
          <a:p>
            <a:r>
              <a:rPr lang="en-US" sz="2000" dirty="0" err="1"/>
              <a:t>Hipot</a:t>
            </a:r>
            <a:r>
              <a:rPr lang="en-US" sz="2000" dirty="0"/>
              <a:t> Tester (AC/DC/IR) - Sentry 30 </a:t>
            </a:r>
            <a:r>
              <a:rPr lang="en-US" sz="2000" dirty="0" smtClean="0"/>
              <a:t>Plus (500V)</a:t>
            </a:r>
          </a:p>
          <a:p>
            <a:pPr marL="0" indent="0">
              <a:buNone/>
            </a:pPr>
            <a:r>
              <a:rPr lang="en-US" sz="2400" dirty="0" smtClean="0"/>
              <a:t>Inspection</a:t>
            </a:r>
          </a:p>
          <a:p>
            <a:r>
              <a:rPr lang="en-US" sz="2000" dirty="0" err="1" smtClean="0"/>
              <a:t>Orbotech</a:t>
            </a:r>
            <a:r>
              <a:rPr lang="en-US" sz="2000" dirty="0" smtClean="0"/>
              <a:t> Discovery OLB Automatic Optical Inspection System</a:t>
            </a:r>
          </a:p>
          <a:p>
            <a:r>
              <a:rPr lang="en-US" sz="2000" dirty="0" smtClean="0"/>
              <a:t>Siren Hole Checker drilled hole inspection system</a:t>
            </a:r>
          </a:p>
          <a:p>
            <a:r>
              <a:rPr lang="en-US" sz="2000" dirty="0" smtClean="0"/>
              <a:t>CMI Plating thickness measurement</a:t>
            </a:r>
          </a:p>
          <a:p>
            <a:r>
              <a:rPr lang="en-US" sz="2000" dirty="0" smtClean="0"/>
              <a:t>Olympus and Zeiss Metallurgical Microscopes</a:t>
            </a:r>
            <a:endParaRPr lang="en-US" sz="2000" dirty="0"/>
          </a:p>
        </p:txBody>
      </p:sp>
      <p:pic>
        <p:nvPicPr>
          <p:cNvPr id="5" name="Picture 13" descr="Em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4305" y="3022065"/>
            <a:ext cx="2249519" cy="2820426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891" y="4972229"/>
            <a:ext cx="3224957" cy="215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stephen.vetter\Documents\Presentations\photos\DSCN11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381" y="3168042"/>
            <a:ext cx="2301462" cy="172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95401" y="7162800"/>
            <a:ext cx="77724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153807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10058400" cy="533400"/>
          </a:xfrm>
        </p:spPr>
        <p:txBody>
          <a:bodyPr/>
          <a:lstStyle/>
          <a:p>
            <a:r>
              <a:rPr lang="en-US" b="1" dirty="0" smtClean="0"/>
              <a:t>             PCB Manufacturing – QA and Reliability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8231" y="1448877"/>
            <a:ext cx="4521739" cy="55231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Quality Assurance:</a:t>
            </a:r>
          </a:p>
          <a:p>
            <a:r>
              <a:rPr lang="en-US" sz="1800" dirty="0" err="1" smtClean="0"/>
              <a:t>Microsection</a:t>
            </a:r>
            <a:endParaRPr lang="en-US" sz="1800" dirty="0" smtClean="0"/>
          </a:p>
          <a:p>
            <a:r>
              <a:rPr lang="en-US" sz="1800" dirty="0" smtClean="0"/>
              <a:t>Visual / </a:t>
            </a:r>
            <a:r>
              <a:rPr lang="en-US" sz="1800" dirty="0" smtClean="0"/>
              <a:t>mechanical Inspection</a:t>
            </a:r>
            <a:endParaRPr lang="en-US" sz="1800" dirty="0" smtClean="0"/>
          </a:p>
          <a:p>
            <a:pPr marL="382409" lvl="1" indent="-382409">
              <a:buFontTx/>
              <a:buChar char="•"/>
            </a:pPr>
            <a:r>
              <a:rPr lang="en-US" sz="1800" dirty="0" smtClean="0"/>
              <a:t>Interconnect</a:t>
            </a:r>
            <a:r>
              <a:rPr lang="en-US" sz="1800" dirty="0" smtClean="0"/>
              <a:t> </a:t>
            </a:r>
            <a:r>
              <a:rPr lang="en-US" sz="1800" dirty="0" smtClean="0"/>
              <a:t>Stress Test (IST) - </a:t>
            </a:r>
            <a:r>
              <a:rPr lang="en-US" sz="1800" dirty="0" smtClean="0"/>
              <a:t>IPC </a:t>
            </a:r>
            <a:r>
              <a:rPr lang="en-US" sz="1800" dirty="0"/>
              <a:t>TM650 </a:t>
            </a:r>
            <a:r>
              <a:rPr lang="en-US" sz="1800" dirty="0" smtClean="0"/>
              <a:t>2.6.26</a:t>
            </a:r>
          </a:p>
          <a:p>
            <a:pPr marL="382409" lvl="1" indent="-382409">
              <a:buFontTx/>
              <a:buChar char="•"/>
            </a:pPr>
            <a:r>
              <a:rPr lang="en-US" sz="1800" dirty="0" smtClean="0"/>
              <a:t>Insulation Resistance Testing (SIR)</a:t>
            </a:r>
            <a:endParaRPr lang="en-US" sz="1800" dirty="0"/>
          </a:p>
          <a:p>
            <a:r>
              <a:rPr lang="en-US" sz="1800" dirty="0" smtClean="0"/>
              <a:t>Environmental</a:t>
            </a:r>
          </a:p>
          <a:p>
            <a:pPr lvl="1"/>
            <a:r>
              <a:rPr lang="en-US" sz="1600" dirty="0" smtClean="0"/>
              <a:t>Temperature / humidity cycling</a:t>
            </a:r>
          </a:p>
          <a:p>
            <a:pPr lvl="1"/>
            <a:r>
              <a:rPr lang="en-US" sz="1600" dirty="0" smtClean="0"/>
              <a:t>Vibration</a:t>
            </a:r>
          </a:p>
          <a:p>
            <a:r>
              <a:rPr lang="en-US" sz="1800" dirty="0" smtClean="0"/>
              <a:t>IPC 600/610 Class 3 </a:t>
            </a:r>
            <a:r>
              <a:rPr lang="en-US" sz="1800" dirty="0" smtClean="0"/>
              <a:t>Certified</a:t>
            </a:r>
          </a:p>
          <a:p>
            <a:r>
              <a:rPr lang="en-US" sz="1800" dirty="0" smtClean="0"/>
              <a:t>Bowman </a:t>
            </a:r>
            <a:r>
              <a:rPr lang="en-US" sz="1800" dirty="0" err="1" smtClean="0"/>
              <a:t>XRF</a:t>
            </a: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2000" dirty="0"/>
              <a:t>Analytical </a:t>
            </a:r>
            <a:r>
              <a:rPr lang="en-US" sz="2000" dirty="0" smtClean="0"/>
              <a:t>Lab:</a:t>
            </a:r>
            <a:endParaRPr lang="en-US" sz="2000" dirty="0"/>
          </a:p>
          <a:p>
            <a:r>
              <a:rPr lang="en-US" sz="1800" dirty="0"/>
              <a:t>Auto - titration</a:t>
            </a:r>
          </a:p>
          <a:p>
            <a:r>
              <a:rPr lang="en-US" sz="1800" dirty="0"/>
              <a:t>UV VIS</a:t>
            </a:r>
          </a:p>
          <a:p>
            <a:r>
              <a:rPr lang="en-US" sz="1800" dirty="0" smtClean="0"/>
              <a:t>Over 300 process controls</a:t>
            </a: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</p:txBody>
      </p:sp>
      <p:pic>
        <p:nvPicPr>
          <p:cNvPr id="10" name="Picture 3" descr="Eb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0448" y="2678811"/>
            <a:ext cx="2131662" cy="1598746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970" y="1269674"/>
            <a:ext cx="2504642" cy="332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Microvia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0366" y="1269674"/>
            <a:ext cx="2351744" cy="1628448"/>
          </a:xfrm>
          <a:prstGeom prst="rect">
            <a:avLst/>
          </a:prstGeom>
          <a:noFill/>
        </p:spPr>
      </p:pic>
      <p:pic>
        <p:nvPicPr>
          <p:cNvPr id="14" name="Picture 11" descr="20%20layer%20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5022" y="4191000"/>
            <a:ext cx="2027088" cy="2920173"/>
          </a:xfrm>
          <a:prstGeom prst="rect">
            <a:avLst/>
          </a:prstGeom>
          <a:noFill/>
        </p:spPr>
      </p:pic>
      <p:pic>
        <p:nvPicPr>
          <p:cNvPr id="13" name="Picture 4" descr="\\naeacranfs101v.nadsusea.nads.navy.mil\cs019$\NAVSEA_CRAN11\GXS\GXS_Project\GXSP_Shared_ Documents\Presentations\Equipment Pictures\Chem La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419" y="4541332"/>
            <a:ext cx="3441603" cy="258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295401" y="7162800"/>
            <a:ext cx="77724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  <p:pic>
        <p:nvPicPr>
          <p:cNvPr id="5" name="Picture 10" descr="figure2lar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86639" y="3443913"/>
            <a:ext cx="1177973" cy="1106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8780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927" y="662341"/>
            <a:ext cx="10058400" cy="565951"/>
          </a:xfrm>
        </p:spPr>
        <p:txBody>
          <a:bodyPr/>
          <a:lstStyle/>
          <a:p>
            <a:r>
              <a:rPr lang="en-US" b="1" dirty="0" smtClean="0"/>
              <a:t>Agenda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79" y="2118463"/>
            <a:ext cx="4842342" cy="3789178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PCB Manufacturing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Printed Electronics</a:t>
            </a:r>
          </a:p>
          <a:p>
            <a:pPr>
              <a:lnSpc>
                <a:spcPct val="250000"/>
              </a:lnSpc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Activities and Projects</a:t>
            </a:r>
          </a:p>
        </p:txBody>
      </p:sp>
      <p:pic>
        <p:nvPicPr>
          <p:cNvPr id="8" name="Picture 7" descr="DSCN0181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830007" y="2245331"/>
            <a:ext cx="1490220" cy="11794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08" y="3417474"/>
            <a:ext cx="1490219" cy="146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32" y="4503787"/>
            <a:ext cx="1490219" cy="12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95401" y="7162800"/>
            <a:ext cx="7772400" cy="240056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200" u="none" dirty="0">
                <a:solidFill>
                  <a:srgbClr val="021934"/>
                </a:solidFill>
                <a:latin typeface="Arial" charset="0"/>
              </a:rPr>
              <a:t>Distribution Statement D: </a:t>
            </a:r>
            <a:r>
              <a:rPr lang="en-US" sz="1200" u="none" dirty="0">
                <a:solidFill>
                  <a:srgbClr val="021934"/>
                </a:solidFill>
                <a:latin typeface="Arial"/>
              </a:rPr>
              <a:t>Distribution authorized to the Department of Defense and U.S. DoD contractors only. </a:t>
            </a:r>
          </a:p>
        </p:txBody>
      </p:sp>
    </p:spTree>
    <p:extLst>
      <p:ext uri="{BB962C8B-B14F-4D97-AF65-F5344CB8AC3E}">
        <p14:creationId xmlns:p14="http://schemas.microsoft.com/office/powerpoint/2010/main" val="409362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7">
      <a:dk1>
        <a:srgbClr val="004151"/>
      </a:dk1>
      <a:lt1>
        <a:srgbClr val="FFFFFF"/>
      </a:lt1>
      <a:dk2>
        <a:srgbClr val="000000"/>
      </a:dk2>
      <a:lt2>
        <a:srgbClr val="A1C4D0"/>
      </a:lt2>
      <a:accent1>
        <a:srgbClr val="A1C4D0"/>
      </a:accent1>
      <a:accent2>
        <a:srgbClr val="5F9BAF"/>
      </a:accent2>
      <a:accent3>
        <a:srgbClr val="57517B"/>
      </a:accent3>
      <a:accent4>
        <a:srgbClr val="AFADC3"/>
      </a:accent4>
      <a:accent5>
        <a:srgbClr val="FFC775"/>
      </a:accent5>
      <a:accent6>
        <a:srgbClr val="5B6335"/>
      </a:accent6>
      <a:hlink>
        <a:srgbClr val="5F9BAF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BA55922062C147B79BB814330EAFAF" ma:contentTypeVersion="1" ma:contentTypeDescription="Create a new document." ma:contentTypeScope="" ma:versionID="ffcf9bfe2a65ac577794df8c54ac59a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00F63E-9AD8-4533-88C5-CCCF464CCE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96709A-52FF-4492-9004-ACA187C014F2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12A06DC-D9B6-46CF-8485-DD5ED3361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9866</TotalTime>
  <Words>1643</Words>
  <Application>Microsoft Office PowerPoint</Application>
  <PresentationFormat>Custom</PresentationFormat>
  <Paragraphs>301</Paragraphs>
  <Slides>23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 </vt:lpstr>
      <vt:lpstr>Arial Black</vt:lpstr>
      <vt:lpstr>Calibri</vt:lpstr>
      <vt:lpstr>Courier New</vt:lpstr>
      <vt:lpstr>Franklin Gothic Medium</vt:lpstr>
      <vt:lpstr>Wingdings</vt:lpstr>
      <vt:lpstr>Office Theme</vt:lpstr>
      <vt:lpstr>Photo Editor Photo</vt:lpstr>
      <vt:lpstr>PowerPoint Presentation</vt:lpstr>
      <vt:lpstr>Agenda</vt:lpstr>
      <vt:lpstr>Agenda</vt:lpstr>
      <vt:lpstr>PCB Manufacturing - Facility</vt:lpstr>
      <vt:lpstr>PCB Manufacturing - Design</vt:lpstr>
      <vt:lpstr>PCB Manufacturing - Capability</vt:lpstr>
      <vt:lpstr>PCB Manufacturing - Test</vt:lpstr>
      <vt:lpstr>             PCB Manufacturing – QA and Reliability</vt:lpstr>
      <vt:lpstr>Agenda</vt:lpstr>
      <vt:lpstr>Printed Electronics</vt:lpstr>
      <vt:lpstr>Printed Electronics</vt:lpstr>
      <vt:lpstr>Agenda</vt:lpstr>
      <vt:lpstr>PCB and PE Fusion</vt:lpstr>
      <vt:lpstr>Printed Silver/Zinc batteries</vt:lpstr>
      <vt:lpstr>Printed Sensors</vt:lpstr>
      <vt:lpstr>Printed Sensors</vt:lpstr>
      <vt:lpstr>Ferrofluid Energy Harvesters</vt:lpstr>
      <vt:lpstr>Common FHE Sensor Architecture</vt:lpstr>
      <vt:lpstr>Advanced Additive Packaging</vt:lpstr>
      <vt:lpstr>Additively Manufactured PCB</vt:lpstr>
      <vt:lpstr>Additively Manufactured PCB</vt:lpstr>
      <vt:lpstr>NextFlex DataCube</vt:lpstr>
      <vt:lpstr>Contact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Teresa</dc:creator>
  <cp:lastModifiedBy>Vetter, Steve J CIV NSWC Crane, JXMP</cp:lastModifiedBy>
  <cp:revision>130</cp:revision>
  <dcterms:created xsi:type="dcterms:W3CDTF">2018-10-30T17:38:38Z</dcterms:created>
  <dcterms:modified xsi:type="dcterms:W3CDTF">2019-07-22T16:07:53Z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0x0101006BBA55922062C147B79BB814330EAFAF</vt:lpwstr>
  </property>
</Properties>
</file>